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 id="2147483654" r:id="rId6"/>
    <p:sldMasterId id="2147483655" r:id="rId7"/>
    <p:sldMasterId id="2147483656" r:id="rId8"/>
  </p:sldMasterIdLst>
  <p:notesMasterIdLst>
    <p:notesMasterId r:id="rId28"/>
  </p:notesMasterIdLst>
  <p:sldIdLst>
    <p:sldId id="256" r:id="rId9"/>
    <p:sldId id="273" r:id="rId10"/>
    <p:sldId id="381" r:id="rId11"/>
    <p:sldId id="274" r:id="rId12"/>
    <p:sldId id="275" r:id="rId13"/>
    <p:sldId id="276" r:id="rId14"/>
    <p:sldId id="367" r:id="rId15"/>
    <p:sldId id="368" r:id="rId16"/>
    <p:sldId id="385" r:id="rId17"/>
    <p:sldId id="369" r:id="rId18"/>
    <p:sldId id="382" r:id="rId19"/>
    <p:sldId id="386" r:id="rId20"/>
    <p:sldId id="383" r:id="rId21"/>
    <p:sldId id="375" r:id="rId22"/>
    <p:sldId id="384" r:id="rId23"/>
    <p:sldId id="376" r:id="rId24"/>
    <p:sldId id="378" r:id="rId25"/>
    <p:sldId id="380"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BD7"/>
    <a:srgbClr val="6D7683"/>
    <a:srgbClr val="294351"/>
    <a:srgbClr val="264EA3"/>
    <a:srgbClr val="103B60"/>
    <a:srgbClr val="154D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78219" autoAdjust="0"/>
  </p:normalViewPr>
  <p:slideViewPr>
    <p:cSldViewPr snapToGrid="0">
      <p:cViewPr varScale="1">
        <p:scale>
          <a:sx n="56" d="100"/>
          <a:sy n="56" d="100"/>
        </p:scale>
        <p:origin x="13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FEA8B-B7BE-48E8-A302-D6538094FC6B}" type="datetimeFigureOut">
              <a:rPr lang="en-IE" smtClean="0"/>
              <a:t>08/10/2025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1FA4D7-944F-47B6-AD10-7255F66FCC1B}" type="slidenum">
              <a:rPr lang="en-IE" smtClean="0"/>
              <a:t>‹#›</a:t>
            </a:fld>
            <a:endParaRPr lang="en-IE"/>
          </a:p>
        </p:txBody>
      </p:sp>
    </p:spTree>
    <p:extLst>
      <p:ext uri="{BB962C8B-B14F-4D97-AF65-F5344CB8AC3E}">
        <p14:creationId xmlns:p14="http://schemas.microsoft.com/office/powerpoint/2010/main" val="149237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just a few minutes, you will see a mediation role play based on a dispute between two companies: one German and one French. The German company, E-MOTIX, </a:t>
            </a:r>
            <a:r>
              <a:rPr lang="en-US" dirty="0" err="1"/>
              <a:t>specialises</a:t>
            </a:r>
            <a:r>
              <a:rPr lang="en-US" dirty="0"/>
              <a:t> in scooters and urban mobility solutions, while the French company, EMOTEC, develops drive systems and control units for manufacturers.</a:t>
            </a:r>
            <a:endParaRPr lang="en-IE" dirty="0"/>
          </a:p>
        </p:txBody>
      </p:sp>
      <p:sp>
        <p:nvSpPr>
          <p:cNvPr id="4" name="Slide Number Placeholder 3"/>
          <p:cNvSpPr>
            <a:spLocks noGrp="1"/>
          </p:cNvSpPr>
          <p:nvPr>
            <p:ph type="sldNum" sz="quarter" idx="5"/>
          </p:nvPr>
        </p:nvSpPr>
        <p:spPr/>
        <p:txBody>
          <a:bodyPr/>
          <a:lstStyle/>
          <a:p>
            <a:fld id="{E51FA4D7-944F-47B6-AD10-7255F66FCC1B}" type="slidenum">
              <a:rPr lang="en-IE" smtClean="0"/>
              <a:t>3</a:t>
            </a:fld>
            <a:endParaRPr lang="en-IE"/>
          </a:p>
        </p:txBody>
      </p:sp>
    </p:spTree>
    <p:extLst>
      <p:ext uri="{BB962C8B-B14F-4D97-AF65-F5344CB8AC3E}">
        <p14:creationId xmlns:p14="http://schemas.microsoft.com/office/powerpoint/2010/main" val="345239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33329-EFB2-E4FC-8F5F-DC4DD848E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0187F-47EF-6A89-51DF-043D41271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DFBB7-558B-4A03-3EAD-622C9B4310C5}"/>
              </a:ext>
            </a:extLst>
          </p:cNvPr>
          <p:cNvSpPr>
            <a:spLocks noGrp="1"/>
          </p:cNvSpPr>
          <p:nvPr>
            <p:ph type="body" idx="1"/>
          </p:nvPr>
        </p:nvSpPr>
        <p:spPr/>
        <p:txBody>
          <a:bodyPr/>
          <a:lstStyle/>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 the private session with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EMOTEC</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we saw a different set of interests emerge: a desire for legal certainty, brand clarity, and protection of their long-term strategic positioning. Their tone was cautious, but the mediator’s open questions helped them articulate not just what they feared, but what would give them confidence.</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We’ve now seen the exploration phase in action — beginning with emotional positions and moving toward the identification of interests. Let’s take a moment to reflect on how the parties’ positions evolved through the mediation.</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In the opening session:</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E-MOTIX</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stated firmly: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is no overlap. The marks are different. We should be allowed to use our name.”</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EMOTEC</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countered: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“This name is too close. It falls within the same classes. We oppose the registration.”</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These are classic examples of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positions</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 the outward demands or fixed statements people initially present.</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But what happened in exploration?</a:t>
            </a:r>
            <a:b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mediator, through private and confidential dialogue, helped uncover the deeper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interests</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behind these positions:</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For E-MOTIX</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The urgency of a delayed launch, storage costs, the risk to investor confidence, and a fear that their brand — built to speak to urban consumers — would be unfairly stifled.</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For EMOTEC</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 desire to protect their reputation in a conservative B2B market, avoid setting a dangerous precedent, and ensure their brand remains distinct in the face of rapid technological convergence.</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So how do we differentiate positions from interests?</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Positions</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are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what</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people say they want: e.g.,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Remove Class 9,</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or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We will not change our mark.</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Interests</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are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why</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they want it: underlying goals, values, fears, and needs — like brand protection, legal certainty, market trust, or future scalability.</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What tools did the mediator use to make this shift possible?</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Active listening</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 repeating and validating key concerns to show understanding.</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Open-ended questions</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 asking: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“What’s at stake for you?”</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or </a:t>
            </a:r>
            <a:r>
              <a:rPr lang="en-GB" sz="1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“How would that affect your business?”</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Reframing</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 shifting the discussion from frustration to underlying business concerns.</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By helping both parties see the business motivations behind their legal claims, the mediator has begun to move them from confrontation to constructive engagement.</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This sets the stage for our next phase: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bargaining</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 where interest-based dialogue can now inform real-world options.</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E5E8C56C-C967-70AB-8F18-036663A72BB3}"/>
              </a:ext>
            </a:extLst>
          </p:cNvPr>
          <p:cNvSpPr>
            <a:spLocks noGrp="1"/>
          </p:cNvSpPr>
          <p:nvPr>
            <p:ph type="sldNum" sz="quarter" idx="5"/>
          </p:nvPr>
        </p:nvSpPr>
        <p:spPr/>
        <p:txBody>
          <a:bodyPr/>
          <a:lstStyle/>
          <a:p>
            <a:fld id="{5B1FF499-47BD-3C46-A072-557BBA643A0F}" type="slidenum">
              <a:rPr lang="en-GB" smtClean="0"/>
              <a:t>12</a:t>
            </a:fld>
            <a:endParaRPr lang="en-GB"/>
          </a:p>
        </p:txBody>
      </p:sp>
    </p:spTree>
    <p:extLst>
      <p:ext uri="{BB962C8B-B14F-4D97-AF65-F5344CB8AC3E}">
        <p14:creationId xmlns:p14="http://schemas.microsoft.com/office/powerpoint/2010/main" val="1572267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phase, as mentioned before, is the Opening phase. Please pay attention. </a:t>
            </a:r>
          </a:p>
          <a:p>
            <a:endParaRPr lang="en-US" dirty="0"/>
          </a:p>
          <a:p>
            <a:r>
              <a:rPr lang="en-US" dirty="0"/>
              <a:t>ACTION! </a:t>
            </a:r>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13</a:t>
            </a:fld>
            <a:endParaRPr lang="en-GB"/>
          </a:p>
        </p:txBody>
      </p:sp>
    </p:spTree>
    <p:extLst>
      <p:ext uri="{BB962C8B-B14F-4D97-AF65-F5344CB8AC3E}">
        <p14:creationId xmlns:p14="http://schemas.microsoft.com/office/powerpoint/2010/main" val="26655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We've just observed a pivotal moment in the mediation process — the bargaining phase. This phase didn't start with offers or options. Instead, it began, as negotiations often do, in a tense space of reluctance and positional deadlock.</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In the second meeting,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EMOTEC</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responded with frustration. The absence of a formal proposal from E-MOTIX led to a near-walkout.</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representative stood up, ready to leave the negotiation table. This was a real moment of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deadlock</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But the mediator used a core technique —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reality testing</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 prompting EMOTEC to reflect on the risks of litigation, the uncertainty of outcomes, and the reputational consequences of prolonged conflict.</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This de-escalated the moment and brought them back into dialogue. And in doing so, EMOTEC began to articulate — for the first time — what a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coexistence framework</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might look like:</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 functional limitation of Class 9 to embedded scooter-related software</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 clear market separation from B2B and automotive sectors</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And the inclusion of a brand descriptor, like “Urban Mobility,” to reduce confusion</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Both sides stayed firm in their interests — protecting identity, brand value, and market positioning — but both also showed signs of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flexibility around how those interests could be met</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Let’s remember:</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Positions</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are what parties say they want.</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Interests</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are why they want it.</a:t>
            </a:r>
            <a:b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parties are stuck in positions, movement is limited. But when interests are explored and understood — as we saw here — it becomes possible to imagine solutions that weren’t visible before.</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At the end of this phase, we now have the building blocks for a possible agreement — not yet shaped into offers, but expressed as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conditions for mutual agreement</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This is a key achievement of the bargaining phase, and it </a:t>
            </a:r>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14</a:t>
            </a:fld>
            <a:endParaRPr lang="en-GB"/>
          </a:p>
        </p:txBody>
      </p:sp>
    </p:spTree>
    <p:extLst>
      <p:ext uri="{BB962C8B-B14F-4D97-AF65-F5344CB8AC3E}">
        <p14:creationId xmlns:p14="http://schemas.microsoft.com/office/powerpoint/2010/main" val="3022567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phase, as mentioned before, is the Opening phase. Please pay attention. </a:t>
            </a:r>
          </a:p>
          <a:p>
            <a:endParaRPr lang="en-US" dirty="0"/>
          </a:p>
          <a:p>
            <a:r>
              <a:rPr lang="en-US" dirty="0"/>
              <a:t>ACTION! </a:t>
            </a:r>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15</a:t>
            </a:fld>
            <a:endParaRPr lang="en-GB"/>
          </a:p>
        </p:txBody>
      </p:sp>
    </p:spTree>
    <p:extLst>
      <p:ext uri="{BB962C8B-B14F-4D97-AF65-F5344CB8AC3E}">
        <p14:creationId xmlns:p14="http://schemas.microsoft.com/office/powerpoint/2010/main" val="1803043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16</a:t>
            </a:fld>
            <a:endParaRPr lang="en-GB"/>
          </a:p>
        </p:txBody>
      </p:sp>
    </p:spTree>
    <p:extLst>
      <p:ext uri="{BB962C8B-B14F-4D97-AF65-F5344CB8AC3E}">
        <p14:creationId xmlns:p14="http://schemas.microsoft.com/office/powerpoint/2010/main" val="173796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What we’ve just seen is the conclusion phase in action — a joint meeting where the mediator supported the parties in confirming the terms of a settlement and handed the process over to the lawyers for formal drafting.</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Let’s take a moment to reflect on how far the parties have come.</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 the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opening phase</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both sides held strong positions: E-MOTIX insisted on protecting its brand and market identity, while EMOTEC focused on preventing long-term confusion and defending its trademark space.</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 the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exploration phase</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those positions began to reveal deeper interests — urgency around product launches, investor pressure, long-term brand clarity, and future-proofing business strategies.</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 the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bargaining phase</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we saw the most tension. EMOTEC nearly walked out of the process when no proposal came from E-MOTIX. But through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reality testing</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and careful facilitation, the mediator helped bring the parties back into constructive dialogue.</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Now, in the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conclusion</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we see the results:</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 practical solution with brand safeguards and legal clarity.</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 written agreement that reflects business realities, not legal threats.</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And perhaps most importantly — a channel for future communication, not escalation.</a:t>
            </a:r>
            <a:endParaRPr lang="en-I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This is what mediation at its best enables: not just an end to conflict, but a better starting point for the future.</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we also witnessed a key moment of ownership: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both parties voluntarily suggested including a mediation clause</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in the agreement — a future dispute resolution mechanism that reflects how valuable this process has been for them. This wasn’t proposed by the mediator, but emerged organically from the parties themselves, signalling a deeper commitment to dialogue and long-term cooperation.</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In short, what started as a trademark conflict has evolved into a structured, forward-looking agreement — not just to end the dispute, but to strengthen business stability and future communication.</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pPr algn="l"/>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That’s the real value of mediation — and what it means to move from confrontation to resolution.</a:t>
            </a:r>
            <a:endParaRPr lang="en-IE" sz="1200" dirty="0">
              <a:effectLst/>
              <a:latin typeface="Arial" panose="020B0604020202020204" pitchFamily="34" charset="0"/>
              <a:ea typeface="Arial" panose="020B060402020202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17</a:t>
            </a:fld>
            <a:endParaRPr lang="en-GB"/>
          </a:p>
        </p:txBody>
      </p:sp>
    </p:spTree>
    <p:extLst>
      <p:ext uri="{BB962C8B-B14F-4D97-AF65-F5344CB8AC3E}">
        <p14:creationId xmlns:p14="http://schemas.microsoft.com/office/powerpoint/2010/main" val="272195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18</a:t>
            </a:fld>
            <a:endParaRPr lang="en-GB"/>
          </a:p>
        </p:txBody>
      </p:sp>
    </p:spTree>
    <p:extLst>
      <p:ext uri="{BB962C8B-B14F-4D97-AF65-F5344CB8AC3E}">
        <p14:creationId xmlns:p14="http://schemas.microsoft.com/office/powerpoint/2010/main" val="199969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effectLst/>
              </a:rPr>
              <a:t>E-MOTIX</a:t>
            </a:r>
            <a:r>
              <a:rPr lang="en-US" sz="1000" dirty="0">
                <a:effectLst/>
              </a:rPr>
              <a:t> applied for an EU trade mark for products in classes 9 and 12. </a:t>
            </a:r>
            <a:r>
              <a:rPr lang="en-US" sz="1000" b="1" dirty="0">
                <a:effectLst/>
              </a:rPr>
              <a:t>EMOTEC </a:t>
            </a:r>
            <a:r>
              <a:rPr lang="en-US" sz="1000" b="0" dirty="0">
                <a:effectLst/>
              </a:rPr>
              <a:t>is the holder of an earlier trade mark which is </a:t>
            </a:r>
            <a:r>
              <a:rPr lang="en-US" sz="1000" dirty="0">
                <a:effectLst/>
              </a:rPr>
              <a:t>registered for products in the same classes and additionally enjoys protection specific products in class 7. </a:t>
            </a:r>
          </a:p>
          <a:p>
            <a:endParaRPr lang="en-US" sz="1000" dirty="0"/>
          </a:p>
          <a:p>
            <a:r>
              <a:rPr lang="en-US" sz="1000" dirty="0"/>
              <a:t>You can find more detailed information about the case via the QR code linking to the conference materials, and in the video we’re about to watch.</a:t>
            </a:r>
          </a:p>
        </p:txBody>
      </p:sp>
      <p:sp>
        <p:nvSpPr>
          <p:cNvPr id="4" name="Slide Number Placeholder 3"/>
          <p:cNvSpPr>
            <a:spLocks noGrp="1"/>
          </p:cNvSpPr>
          <p:nvPr>
            <p:ph type="sldNum" sz="quarter" idx="5"/>
          </p:nvPr>
        </p:nvSpPr>
        <p:spPr/>
        <p:txBody>
          <a:bodyPr/>
          <a:lstStyle/>
          <a:p>
            <a:fld id="{5B1FF499-47BD-3C46-A072-557BBA643A0F}" type="slidenum">
              <a:rPr lang="en-GB" smtClean="0"/>
              <a:t>4</a:t>
            </a:fld>
            <a:endParaRPr lang="en-GB"/>
          </a:p>
        </p:txBody>
      </p:sp>
    </p:spTree>
    <p:extLst>
      <p:ext uri="{BB962C8B-B14F-4D97-AF65-F5344CB8AC3E}">
        <p14:creationId xmlns:p14="http://schemas.microsoft.com/office/powerpoint/2010/main" val="184820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see a 2-minute-video showing how the case explained arrived to the EUIPO mediation </a:t>
            </a:r>
            <a:r>
              <a:rPr lang="en-US" dirty="0" err="1"/>
              <a:t>centre</a:t>
            </a:r>
            <a:r>
              <a:rPr lang="en-US" dirty="0"/>
              <a:t> and how does it start. Please play the video</a:t>
            </a:r>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5</a:t>
            </a:fld>
            <a:endParaRPr lang="en-GB"/>
          </a:p>
        </p:txBody>
      </p:sp>
    </p:spTree>
    <p:extLst>
      <p:ext uri="{BB962C8B-B14F-4D97-AF65-F5344CB8AC3E}">
        <p14:creationId xmlns:p14="http://schemas.microsoft.com/office/powerpoint/2010/main" val="200257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 the video we’ve seen how the case arrived to the mediation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centre</a:t>
            </a:r>
            <a:r>
              <a:rPr lang="en-US" sz="1200" dirty="0">
                <a:effectLst/>
                <a:latin typeface="Arial" panose="020B0604020202020204" pitchFamily="34" charset="0"/>
                <a:ea typeface="Calibri" panose="020F0502020204030204" pitchFamily="34" charset="0"/>
                <a:cs typeface="Times New Roman" panose="02020603050405020304" pitchFamily="18" charset="0"/>
              </a:rPr>
              <a:t> through a unilateral request from E-MOTIX , but this is not the only way. </a:t>
            </a:r>
          </a:p>
          <a:p>
            <a:pPr marL="0" marR="0" algn="just">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Initiation. </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mediation can be started in three ways: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IE"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Unilateral</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request, as we have just seen when one party involved in proceedings before the EUIPO submits the request form. </a:t>
            </a:r>
          </a:p>
          <a:p>
            <a:pPr marL="342900" marR="0" lvl="0" indent="-342900" algn="just">
              <a:lnSpc>
                <a:spcPct val="107000"/>
              </a:lnSpc>
              <a:spcBef>
                <a:spcPts val="0"/>
              </a:spcBef>
              <a:spcAft>
                <a:spcPts val="0"/>
              </a:spcAft>
              <a:buFont typeface="Arial" panose="020B0604020202020204" pitchFamily="34" charset="0"/>
              <a:buChar char="-"/>
            </a:pPr>
            <a:r>
              <a:rPr lang="en-IE"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Joint request: </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the request from both parties to the dispute is received, the Mediation Centre will proceed to organise the process.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IE"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Proposal:</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The rapporteur or case examiner responsible for the file at the relevant proceedings pending before the EUIPO may suggest that the parties consider mediation.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lnSpc>
                <a:spcPct val="107000"/>
              </a:lnSpc>
              <a:spcBef>
                <a:spcPts val="0"/>
              </a:spcBef>
              <a:spcAft>
                <a:spcPts val="0"/>
              </a:spcAft>
              <a:buFont typeface="+mj-lt"/>
              <a:buAutoNum type="arabicPeriod" startAt="2"/>
            </a:pP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both parties agree to proceed with mediation, the EUIPO will </a:t>
            </a: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suspend the proceedings</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already pending before the relevant instances until the mediation is concluded.</a:t>
            </a:r>
          </a:p>
          <a:p>
            <a:pPr marL="0" marR="0" lvl="0" indent="0" algn="just">
              <a:lnSpc>
                <a:spcPct val="107000"/>
              </a:lnSpc>
              <a:spcBef>
                <a:spcPts val="0"/>
              </a:spcBef>
              <a:spcAft>
                <a:spcPts val="0"/>
              </a:spcAft>
              <a:buFont typeface="+mj-lt"/>
              <a:buNone/>
            </a:pP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07000"/>
              </a:lnSpc>
              <a:spcBef>
                <a:spcPts val="0"/>
              </a:spcBef>
              <a:spcAft>
                <a:spcPts val="0"/>
              </a:spcAft>
              <a:buFont typeface="+mj-lt"/>
              <a:buNone/>
            </a:pP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   Then,</a:t>
            </a: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Mediation Centre invites the parties to </a:t>
            </a: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appoint a mediator</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by suggesting possible candidate/s.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07000"/>
              </a:lnSpc>
              <a:spcBef>
                <a:spcPts val="0"/>
              </a:spcBef>
              <a:spcAft>
                <a:spcPts val="0"/>
              </a:spcAft>
              <a:buFont typeface="+mj-lt"/>
              <a:buNone/>
            </a:pP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   The</a:t>
            </a: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Mediation phase </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consist of the actual mediation session or sessions</a:t>
            </a: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the next slide I will summarise the steps that participants should expect during these sessions.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07000"/>
              </a:lnSpc>
              <a:spcBef>
                <a:spcPts val="0"/>
              </a:spcBef>
              <a:spcAft>
                <a:spcPts val="0"/>
              </a:spcAft>
            </a:pP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07000"/>
              </a:lnSpc>
              <a:spcBef>
                <a:spcPts val="0"/>
              </a:spcBef>
              <a:spcAft>
                <a:spcPts val="800"/>
              </a:spcAft>
              <a:buFont typeface="+mj-lt"/>
              <a:buNone/>
            </a:pP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The</a:t>
            </a:r>
            <a:r>
              <a:rPr lang="en-I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Conclusion</a:t>
            </a:r>
            <a:r>
              <a:rPr lang="en-I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of the process will be confirmed formally by the mediator who will also inform the Mediation Centre about the outcome. The Centre, in turn, informs the relevant instance to lift the suspension of the main proceedings. </a:t>
            </a:r>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6</a:t>
            </a:fld>
            <a:endParaRPr lang="en-GB"/>
          </a:p>
        </p:txBody>
      </p:sp>
    </p:spTree>
    <p:extLst>
      <p:ext uri="{BB962C8B-B14F-4D97-AF65-F5344CB8AC3E}">
        <p14:creationId xmlns:p14="http://schemas.microsoft.com/office/powerpoint/2010/main" val="3857660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Typically, a mediation begins with an opening session. During this session, the mediator sets the ground rules, and each party presents their opening statements, outlining their positions and interests. The parties then agree on an agenda for the day, identifying the key points they wish to discuss.</a:t>
            </a:r>
          </a:p>
          <a:p>
            <a:endParaRPr lang="en-US" dirty="0"/>
          </a:p>
          <a:p>
            <a:r>
              <a:rPr lang="en-US" dirty="0"/>
              <a:t>The mediator may also meet with each party separately in private sessions to better understand their interests. During these private discussions, they explore ideas and potential solutions that can be brought back to the other party.</a:t>
            </a:r>
          </a:p>
          <a:p>
            <a:endParaRPr lang="en-US" dirty="0"/>
          </a:p>
          <a:p>
            <a:r>
              <a:rPr lang="en-US" dirty="0"/>
              <a:t>The goal of mediation is to reach a settlement. If a settlement is not achieved, the case returns to the regular process, where the Office will make a formal decision. </a:t>
            </a:r>
          </a:p>
          <a:p>
            <a:endParaRPr lang="en-US" dirty="0"/>
          </a:p>
          <a:p>
            <a:r>
              <a:rPr lang="en-US" dirty="0"/>
              <a:t>At this stage we will start with the role-play where you will have the chance to go through all the mediation phases, starting with the opening and finishing with the conclusion. </a:t>
            </a:r>
          </a:p>
          <a:p>
            <a:endParaRPr lang="en-US" dirty="0"/>
          </a:p>
        </p:txBody>
      </p:sp>
      <p:sp>
        <p:nvSpPr>
          <p:cNvPr id="4" name="Marcador de número de diapositiva 3"/>
          <p:cNvSpPr>
            <a:spLocks noGrp="1"/>
          </p:cNvSpPr>
          <p:nvPr>
            <p:ph type="sldNum" sz="quarter" idx="10"/>
          </p:nvPr>
        </p:nvSpPr>
        <p:spPr/>
        <p:txBody>
          <a:bodyPr/>
          <a:lstStyle/>
          <a:p>
            <a:fld id="{26F0CDC0-419F-49B8-AC54-50D20ED6A5EF}" type="slidenum">
              <a:rPr lang="en-IE" smtClean="0"/>
              <a:t>7</a:t>
            </a:fld>
            <a:endParaRPr lang="en-IE"/>
          </a:p>
        </p:txBody>
      </p:sp>
    </p:spTree>
    <p:extLst>
      <p:ext uri="{BB962C8B-B14F-4D97-AF65-F5344CB8AC3E}">
        <p14:creationId xmlns:p14="http://schemas.microsoft.com/office/powerpoint/2010/main" val="4084564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phase, as mentioned before, is the Opening phase. Please pay attention. </a:t>
            </a:r>
          </a:p>
          <a:p>
            <a:endParaRPr lang="en-US" dirty="0"/>
          </a:p>
          <a:p>
            <a:r>
              <a:rPr lang="en-US" dirty="0"/>
              <a:t>ACTION! </a:t>
            </a:r>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8</a:t>
            </a:fld>
            <a:endParaRPr lang="en-GB"/>
          </a:p>
        </p:txBody>
      </p:sp>
    </p:spTree>
    <p:extLst>
      <p:ext uri="{BB962C8B-B14F-4D97-AF65-F5344CB8AC3E}">
        <p14:creationId xmlns:p14="http://schemas.microsoft.com/office/powerpoint/2010/main" val="186880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04AC-5BC6-CE17-8CF2-C16BBA6C6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B360B-3E6C-6D25-A3FF-4284AF847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1B57A-95FD-4EB3-8A18-FB3A9DE84287}"/>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7D732C6-4CFD-85DD-7282-309F430040A4}"/>
              </a:ext>
            </a:extLst>
          </p:cNvPr>
          <p:cNvSpPr>
            <a:spLocks noGrp="1"/>
          </p:cNvSpPr>
          <p:nvPr>
            <p:ph type="sldNum" sz="quarter" idx="5"/>
          </p:nvPr>
        </p:nvSpPr>
        <p:spPr/>
        <p:txBody>
          <a:bodyPr/>
          <a:lstStyle/>
          <a:p>
            <a:fld id="{5B1FF499-47BD-3C46-A072-557BBA643A0F}" type="slidenum">
              <a:rPr lang="en-GB" smtClean="0"/>
              <a:t>9</a:t>
            </a:fld>
            <a:endParaRPr lang="en-GB"/>
          </a:p>
        </p:txBody>
      </p:sp>
    </p:spTree>
    <p:extLst>
      <p:ext uri="{BB962C8B-B14F-4D97-AF65-F5344CB8AC3E}">
        <p14:creationId xmlns:p14="http://schemas.microsoft.com/office/powerpoint/2010/main" val="2306539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What we’ve just seen is the </a:t>
            </a: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opening phase</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of the mediation process — a critical first step that sets the tone for what’s to come.</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 this session, the mediator emphasised key principles: confidentiality and without prejudice, no agreement until written down and signed,, party autonomy, authority and respectful communication. This last point became especially important when an interruption occurred during one party’s opening statement. The mediator stepped in promptly — calmly acknowledging the emotion behind the interruption, reminding the parties of the agreed rules, and ensuring the speaker could finish without further disruption. This early intervention is essential to protect the sense of fairness and to keep both parties engaged in the process.</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We also heard opening statements from both sides — clear expressions of their </a:t>
            </a: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initial positions</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EMOTEC</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focused on </a:t>
            </a: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brand protection</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emphasising the legal overlap in trademark classes and the risk of confusion in a rapidly evolving tech space.</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E-MOTIX</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stressed their </a:t>
            </a: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market distinction</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highlighting differences in customer base and branding, while underlining the urgency to move forward with product launches and avoid unnecessary legal delays.</a:t>
            </a:r>
            <a:endParaRPr lang="en-I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These are classic examples of </a:t>
            </a: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positions</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 what each party says they want. But mediation goes deeper.</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 the </a:t>
            </a: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next phase — the exploration phase</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 the mediator will meet with each party privately. The aim will be to unpack these positions and identify the </a:t>
            </a:r>
            <a:r>
              <a:rPr lang="en-IE"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underlying interests</a:t>
            </a:r>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the business needs, strategic concerns, and personal stakes that lie beneath the legal arguments.</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This is where the heart of mediation lies — not just clarifying legal claims, but understanding what truly matters to each side, and opening the door to options neither party may have considered.</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en-I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Let’s now move into that exploration stage.</a:t>
            </a:r>
            <a:endParaRPr lang="en-IE" sz="1800" dirty="0">
              <a:effectLst/>
              <a:latin typeface="Arial" panose="020B0604020202020204" pitchFamily="34" charset="0"/>
              <a:ea typeface="Arial" panose="020B060402020202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10</a:t>
            </a:fld>
            <a:endParaRPr lang="en-GB"/>
          </a:p>
        </p:txBody>
      </p:sp>
    </p:spTree>
    <p:extLst>
      <p:ext uri="{BB962C8B-B14F-4D97-AF65-F5344CB8AC3E}">
        <p14:creationId xmlns:p14="http://schemas.microsoft.com/office/powerpoint/2010/main" val="3550415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B1FF499-47BD-3C46-A072-557BBA643A0F}" type="slidenum">
              <a:rPr lang="en-GB" smtClean="0"/>
              <a:t>11</a:t>
            </a:fld>
            <a:endParaRPr lang="en-GB"/>
          </a:p>
        </p:txBody>
      </p:sp>
    </p:spTree>
    <p:extLst>
      <p:ext uri="{BB962C8B-B14F-4D97-AF65-F5344CB8AC3E}">
        <p14:creationId xmlns:p14="http://schemas.microsoft.com/office/powerpoint/2010/main" val="41273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2E81A-72B3-0528-99B3-B8CAE04FF63D}"/>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417AAE-CA33-F6E1-832E-3363F82E647D}"/>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C5B8C3-3EC9-1FE6-4B57-7101EE027AFC}"/>
              </a:ext>
            </a:extLst>
          </p:cNvPr>
          <p:cNvSpPr>
            <a:spLocks noGrp="1"/>
          </p:cNvSpPr>
          <p:nvPr>
            <p:ph type="dt" sz="half" idx="10"/>
          </p:nvPr>
        </p:nvSpPr>
        <p:spPr/>
        <p:txBody>
          <a:bodyPr/>
          <a:lstStyle/>
          <a:p>
            <a:fld id="{A4CA94EC-4BAD-1D47-B963-51FEB51BC59A}" type="datetimeFigureOut">
              <a:rPr lang="es-ES" smtClean="0"/>
              <a:t>08/10/2025</a:t>
            </a:fld>
            <a:endParaRPr lang="es-ES"/>
          </a:p>
        </p:txBody>
      </p:sp>
      <p:sp>
        <p:nvSpPr>
          <p:cNvPr id="5" name="Marcador de pie de página 4">
            <a:extLst>
              <a:ext uri="{FF2B5EF4-FFF2-40B4-BE49-F238E27FC236}">
                <a16:creationId xmlns:a16="http://schemas.microsoft.com/office/drawing/2014/main" id="{3FD76D0A-CC9C-B491-4162-93AF6BB174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2715A3-80EB-0B0F-A453-E9F88F288AE1}"/>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90CC-FD46-4228-1206-B9EF0318328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45356D2-A83C-D066-D90A-D1A9511798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62354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A4A58-F318-A530-8BEE-A0FA1E443970}"/>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05AC77-B5AB-8FAB-889A-F13DFBE129A5}"/>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E7B5B0-41C8-7B1D-FE10-1E41A688B518}"/>
              </a:ext>
            </a:extLst>
          </p:cNvPr>
          <p:cNvSpPr>
            <a:spLocks noGrp="1"/>
          </p:cNvSpPr>
          <p:nvPr>
            <p:ph type="dt" sz="half" idx="10"/>
          </p:nvPr>
        </p:nvSpPr>
        <p:spPr/>
        <p:txBody>
          <a:bodyPr/>
          <a:lstStyle/>
          <a:p>
            <a:fld id="{A4CA94EC-4BAD-1D47-B963-51FEB51BC59A}" type="datetimeFigureOut">
              <a:rPr lang="es-ES" smtClean="0"/>
              <a:t>08/10/2025</a:t>
            </a:fld>
            <a:endParaRPr lang="es-ES"/>
          </a:p>
        </p:txBody>
      </p:sp>
      <p:sp>
        <p:nvSpPr>
          <p:cNvPr id="5" name="Marcador de pie de página 4">
            <a:extLst>
              <a:ext uri="{FF2B5EF4-FFF2-40B4-BE49-F238E27FC236}">
                <a16:creationId xmlns:a16="http://schemas.microsoft.com/office/drawing/2014/main" id="{FA3B7162-3BC7-FB80-F9A2-A4589015B5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402163-F3A3-E983-A620-F430F5C5CEBD}"/>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7" name="Title Placeholder 7">
            <a:extLst>
              <a:ext uri="{FF2B5EF4-FFF2-40B4-BE49-F238E27FC236}">
                <a16:creationId xmlns:a16="http://schemas.microsoft.com/office/drawing/2014/main" id="{305703B8-C998-4CD3-D6F2-8D76C205319C}"/>
              </a:ext>
            </a:extLst>
          </p:cNvPr>
          <p:cNvSpPr>
            <a:spLocks noGrp="1"/>
          </p:cNvSpPr>
          <p:nvPr>
            <p:ph type="title" idx="10" hasCustomPrompt="1"/>
          </p:nvPr>
        </p:nvSpPr>
        <p:spPr>
          <a:xfrm>
            <a:off x="869613" y="1057697"/>
            <a:ext cx="10804571" cy="349048"/>
          </a:xfrm>
          <a:prstGeom prst="rect">
            <a:avLst/>
          </a:prstGeom>
          <a:solidFill>
            <a:schemeClr val="tx2"/>
          </a:solidFill>
          <a:ln>
            <a:noFill/>
          </a:ln>
        </p:spPr>
        <p:txBody>
          <a:bodyPr vert="horz" lIns="91440" tIns="45720" rIns="91440" bIns="45720" rtlCol="0" anchor="ctr">
            <a:noAutofit/>
          </a:bodyPr>
          <a:lstStyle/>
          <a:p>
            <a:r>
              <a:rPr lang="en-GB" noProof="0"/>
              <a:t>Click to edit title</a:t>
            </a:r>
          </a:p>
        </p:txBody>
      </p:sp>
      <p:sp>
        <p:nvSpPr>
          <p:cNvPr id="12" name="Content Placeholder 11">
            <a:extLst>
              <a:ext uri="{FF2B5EF4-FFF2-40B4-BE49-F238E27FC236}">
                <a16:creationId xmlns:a16="http://schemas.microsoft.com/office/drawing/2014/main" id="{A9F76297-E87A-37BB-AB56-ADD31EF23348}"/>
              </a:ext>
            </a:extLst>
          </p:cNvPr>
          <p:cNvSpPr>
            <a:spLocks noGrp="1"/>
          </p:cNvSpPr>
          <p:nvPr>
            <p:ph sz="quarter" idx="11" hasCustomPrompt="1"/>
          </p:nvPr>
        </p:nvSpPr>
        <p:spPr>
          <a:xfrm>
            <a:off x="869613" y="1591148"/>
            <a:ext cx="10804571" cy="4535016"/>
          </a:xfrm>
        </p:spPr>
        <p:txBody>
          <a:bodyPr/>
          <a:lstStyle>
            <a:lvl1pPr marL="479988" indent="-479988">
              <a:spcBef>
                <a:spcPts val="0"/>
              </a:spcBef>
              <a:buClr>
                <a:srgbClr val="024DA1"/>
              </a:buClr>
              <a:buFont typeface="Symbol" panose="05050102010706020507" pitchFamily="18" charset="2"/>
              <a:buChar char="·"/>
              <a:defRPr>
                <a:solidFill>
                  <a:schemeClr val="tx2"/>
                </a:solidFill>
                <a:latin typeface="+mn-lt"/>
              </a:defRPr>
            </a:lvl1pPr>
            <a:lvl2pPr marL="959976" indent="-479988">
              <a:spcBef>
                <a:spcPts val="0"/>
              </a:spcBef>
              <a:buClr>
                <a:srgbClr val="024DA1"/>
              </a:buClr>
              <a:buFont typeface="Arial" panose="020B0604020202020204" pitchFamily="34" charset="0"/>
              <a:buChar char="○"/>
              <a:defRPr>
                <a:solidFill>
                  <a:schemeClr val="tx2"/>
                </a:solidFill>
                <a:latin typeface="+mn-lt"/>
              </a:defRPr>
            </a:lvl2pPr>
            <a:lvl3pPr marL="1439964" indent="-479988">
              <a:spcBef>
                <a:spcPts val="0"/>
              </a:spcBef>
              <a:buClr>
                <a:srgbClr val="024DA1"/>
              </a:buClr>
              <a:buFont typeface="Arial" panose="020B0604020202020204" pitchFamily="34" charset="0"/>
              <a:buChar char="—"/>
              <a:defRPr>
                <a:solidFill>
                  <a:schemeClr val="tx2"/>
                </a:solidFill>
                <a:latin typeface="+mn-lt"/>
              </a:defRPr>
            </a:lvl3pPr>
            <a:lvl4pPr marL="1919952" indent="-479988">
              <a:spcBef>
                <a:spcPts val="0"/>
              </a:spcBef>
              <a:buClr>
                <a:srgbClr val="024DA1"/>
              </a:buClr>
              <a:buFont typeface="Symbol" panose="05050102010706020507" pitchFamily="18" charset="2"/>
              <a:buChar char="·"/>
              <a:defRPr>
                <a:solidFill>
                  <a:schemeClr val="tx2"/>
                </a:solidFill>
                <a:latin typeface="+mn-lt"/>
              </a:defRPr>
            </a:lvl4pPr>
            <a:lvl5pPr marL="2399940" indent="-479988">
              <a:spcBef>
                <a:spcPts val="0"/>
              </a:spcBef>
              <a:buClr>
                <a:srgbClr val="024DA1"/>
              </a:buClr>
              <a:buFont typeface="Arial" panose="020B0604020202020204" pitchFamily="34" charset="0"/>
              <a:buChar char="○"/>
              <a:defRPr>
                <a:solidFill>
                  <a:schemeClr val="tx2"/>
                </a:solidFill>
                <a:latin typeface="+mn-lt"/>
              </a:defRPr>
            </a:lvl5pPr>
          </a:lstStyle>
          <a:p>
            <a:pPr lvl="0"/>
            <a:r>
              <a:rPr lang="en-GB" noProof="0" dirty="0"/>
              <a:t>Click to edit text. NB: When adding new slides, please ensure language settings are set to the language of the presentation (select text boxes, go to Review tab &gt; Language &gt; Set Proofing Language &gt; select required language).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15">
            <a:extLst>
              <a:ext uri="{FF2B5EF4-FFF2-40B4-BE49-F238E27FC236}">
                <a16:creationId xmlns:a16="http://schemas.microsoft.com/office/drawing/2014/main" id="{E5BC3B47-1BD8-DC7C-9E57-4A16D24E681C}"/>
              </a:ext>
            </a:extLst>
          </p:cNvPr>
          <p:cNvSpPr>
            <a:spLocks noGrp="1"/>
          </p:cNvSpPr>
          <p:nvPr>
            <p:ph type="body" sz="quarter" idx="13" hasCustomPrompt="1"/>
          </p:nvPr>
        </p:nvSpPr>
        <p:spPr>
          <a:xfrm>
            <a:off x="2510117" y="505825"/>
            <a:ext cx="9164068" cy="349048"/>
          </a:xfrm>
        </p:spPr>
        <p:txBody>
          <a:bodyPr anchor="b">
            <a:normAutofit/>
          </a:bodyPr>
          <a:lstStyle>
            <a:lvl1pPr marL="0" indent="0" algn="r">
              <a:buNone/>
              <a:defRPr sz="1333">
                <a:solidFill>
                  <a:schemeClr val="tx1"/>
                </a:solidFill>
                <a:latin typeface="+mj-lt"/>
              </a:defRPr>
            </a:lvl1pPr>
          </a:lstStyle>
          <a:p>
            <a:pPr lvl="0"/>
            <a:r>
              <a:rPr lang="en-GB" noProof="0"/>
              <a:t>Click to edit text</a:t>
            </a:r>
          </a:p>
        </p:txBody>
      </p:sp>
    </p:spTree>
    <p:extLst>
      <p:ext uri="{BB962C8B-B14F-4D97-AF65-F5344CB8AC3E}">
        <p14:creationId xmlns:p14="http://schemas.microsoft.com/office/powerpoint/2010/main" val="838967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271B8F-1533-C54E-AA52-E1B7E4925B16}"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9CF0A-C2A7-714A-9FE8-A737F5D641C0}" type="slidenum">
              <a:rPr lang="en-US" smtClean="0"/>
              <a:t>‹#›</a:t>
            </a:fld>
            <a:endParaRPr lang="en-US"/>
          </a:p>
        </p:txBody>
      </p:sp>
    </p:spTree>
    <p:extLst>
      <p:ext uri="{BB962C8B-B14F-4D97-AF65-F5344CB8AC3E}">
        <p14:creationId xmlns:p14="http://schemas.microsoft.com/office/powerpoint/2010/main" val="138777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854DB8-5649-98EF-43DD-B06BAA81031F}"/>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BFF3F91-DD23-D1E3-9774-563EA9677C10}"/>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24E045-2537-C3A1-343D-5837EAD3EDC4}"/>
              </a:ext>
            </a:extLst>
          </p:cNvPr>
          <p:cNvSpPr>
            <a:spLocks noGrp="1"/>
          </p:cNvSpPr>
          <p:nvPr>
            <p:ph type="dt" sz="half" idx="10"/>
          </p:nvPr>
        </p:nvSpPr>
        <p:spPr/>
        <p:txBody>
          <a:bodyPr/>
          <a:lstStyle/>
          <a:p>
            <a:fld id="{A4CA94EC-4BAD-1D47-B963-51FEB51BC59A}" type="datetimeFigureOut">
              <a:rPr lang="es-ES" smtClean="0"/>
              <a:t>08/10/2025</a:t>
            </a:fld>
            <a:endParaRPr lang="es-ES"/>
          </a:p>
        </p:txBody>
      </p:sp>
      <p:sp>
        <p:nvSpPr>
          <p:cNvPr id="5" name="Marcador de pie de página 4">
            <a:extLst>
              <a:ext uri="{FF2B5EF4-FFF2-40B4-BE49-F238E27FC236}">
                <a16:creationId xmlns:a16="http://schemas.microsoft.com/office/drawing/2014/main" id="{7C995F46-E43C-7C72-D52F-C4249CD878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6B594A-CDF5-520C-FD75-E5C7E2EFCF30}"/>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30D2DC-CCD8-3726-F322-DDA5E3833F88}"/>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419C493-462A-1280-A8DB-BC0C9848925A}"/>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DB4E73E-8CF9-6E54-F334-C363B5023C33}"/>
              </a:ext>
            </a:extLst>
          </p:cNvPr>
          <p:cNvSpPr>
            <a:spLocks noGrp="1"/>
          </p:cNvSpPr>
          <p:nvPr>
            <p:ph type="dt" sz="half" idx="10"/>
          </p:nvPr>
        </p:nvSpPr>
        <p:spPr/>
        <p:txBody>
          <a:bodyPr/>
          <a:lstStyle/>
          <a:p>
            <a:fld id="{A4CA94EC-4BAD-1D47-B963-51FEB51BC59A}" type="datetimeFigureOut">
              <a:rPr lang="es-ES" smtClean="0"/>
              <a:t>08/10/2025</a:t>
            </a:fld>
            <a:endParaRPr lang="es-ES"/>
          </a:p>
        </p:txBody>
      </p:sp>
      <p:sp>
        <p:nvSpPr>
          <p:cNvPr id="5" name="Marcador de pie de página 4">
            <a:extLst>
              <a:ext uri="{FF2B5EF4-FFF2-40B4-BE49-F238E27FC236}">
                <a16:creationId xmlns:a16="http://schemas.microsoft.com/office/drawing/2014/main" id="{5F0E060D-D62A-7CB9-D8A0-23F4DEFEF2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A63860-EA67-8B33-5472-1581739C14A7}"/>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FA82-2271-8CD6-3AC2-99A278A7621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FE89F06-6312-BFEE-63AC-49E301B273C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44403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55B7-93AA-540C-D925-FF4FF67AD5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A4FD5C5-BCCC-8813-91BB-54A9DC839C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692878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1116EC5-F5E9-DF75-E6A0-A7EEDE360985}"/>
              </a:ext>
            </a:extLst>
          </p:cNvPr>
          <p:cNvSpPr>
            <a:spLocks noGrp="1"/>
          </p:cNvSpPr>
          <p:nvPr>
            <p:ph type="title"/>
          </p:nvPr>
        </p:nvSpPr>
        <p:spPr>
          <a:xfrm>
            <a:off x="838200" y="1302026"/>
            <a:ext cx="10515600" cy="388662"/>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8D5005C-37F7-00BB-10D8-098063B17789}"/>
              </a:ext>
            </a:extLst>
          </p:cNvPr>
          <p:cNvSpPr>
            <a:spLocks noGrp="1"/>
          </p:cNvSpPr>
          <p:nvPr>
            <p:ph type="body" idx="1"/>
          </p:nvPr>
        </p:nvSpPr>
        <p:spPr>
          <a:xfrm>
            <a:off x="838200" y="2206487"/>
            <a:ext cx="10515600" cy="397047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A3EA0FE3-5873-D421-22ED-E5A8C98EDB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CA94EC-4BAD-1D47-B963-51FEB51BC59A}" type="datetimeFigureOut">
              <a:rPr lang="es-ES" smtClean="0"/>
              <a:t>08/10/2025</a:t>
            </a:fld>
            <a:endParaRPr lang="es-ES"/>
          </a:p>
        </p:txBody>
      </p:sp>
      <p:sp>
        <p:nvSpPr>
          <p:cNvPr id="5" name="Marcador de pie de página 4">
            <a:extLst>
              <a:ext uri="{FF2B5EF4-FFF2-40B4-BE49-F238E27FC236}">
                <a16:creationId xmlns:a16="http://schemas.microsoft.com/office/drawing/2014/main" id="{DF56FA76-2747-EE5F-085E-9F4C8BD98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46D8F77-56BF-E700-3300-D2C7594E3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BBD133-66B7-7744-8101-795E647EB396}" type="slidenum">
              <a:rPr lang="es-ES" smtClean="0"/>
              <a:t>‹#›</a:t>
            </a:fld>
            <a:endParaRPr lang="es-ES"/>
          </a:p>
        </p:txBody>
      </p:sp>
      <p:pic>
        <p:nvPicPr>
          <p:cNvPr id="8" name="Imagen 7">
            <a:extLst>
              <a:ext uri="{FF2B5EF4-FFF2-40B4-BE49-F238E27FC236}">
                <a16:creationId xmlns:a16="http://schemas.microsoft.com/office/drawing/2014/main" id="{DF51E7B6-AAB1-3867-A98F-74B55552934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394" y="-12562"/>
            <a:ext cx="12226787" cy="778911"/>
          </a:xfrm>
          <a:prstGeom prst="rect">
            <a:avLst/>
          </a:prstGeom>
        </p:spPr>
      </p:pic>
      <p:pic>
        <p:nvPicPr>
          <p:cNvPr id="10" name="Imagen 9">
            <a:extLst>
              <a:ext uri="{FF2B5EF4-FFF2-40B4-BE49-F238E27FC236}">
                <a16:creationId xmlns:a16="http://schemas.microsoft.com/office/drawing/2014/main" id="{1119EEE8-A69E-1071-F111-1B47F9A072C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704" y="181210"/>
            <a:ext cx="3955774" cy="411243"/>
          </a:xfrm>
          <a:prstGeom prst="rect">
            <a:avLst/>
          </a:prstGeom>
        </p:spPr>
      </p:pic>
      <p:pic>
        <p:nvPicPr>
          <p:cNvPr id="12" name="Imagen 11" descr="Logotipo&#10;&#10;El contenido generado por IA puede ser incorrecto.">
            <a:extLst>
              <a:ext uri="{FF2B5EF4-FFF2-40B4-BE49-F238E27FC236}">
                <a16:creationId xmlns:a16="http://schemas.microsoft.com/office/drawing/2014/main" id="{67CA53C6-D074-529C-E0FB-1781F305ADA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42982" y="189184"/>
            <a:ext cx="1089991" cy="457295"/>
          </a:xfrm>
          <a:prstGeom prst="rect">
            <a:avLst/>
          </a:prstGeom>
        </p:spPr>
      </p:pic>
    </p:spTree>
    <p:extLst>
      <p:ext uri="{BB962C8B-B14F-4D97-AF65-F5344CB8AC3E}">
        <p14:creationId xmlns:p14="http://schemas.microsoft.com/office/powerpoint/2010/main" val="2433007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1" r:id="rId4"/>
    <p:sldLayoutId id="2147483662" r:id="rId5"/>
  </p:sldLayoutIdLst>
  <p:txStyles>
    <p:titleStyle>
      <a:lvl1pPr algn="l" defTabSz="914400" rtl="0" eaLnBrk="1" latinLnBrk="0" hangingPunct="1">
        <a:lnSpc>
          <a:spcPct val="90000"/>
        </a:lnSpc>
        <a:spcBef>
          <a:spcPct val="0"/>
        </a:spcBef>
        <a:buNone/>
        <a:defRPr sz="3200" b="1" i="0" kern="1200" spc="-150">
          <a:solidFill>
            <a:schemeClr val="tx1"/>
          </a:solidFill>
          <a:latin typeface="Open Sans" pitchFamily="2" charset="0"/>
          <a:ea typeface="Open Sans" pitchFamily="2" charset="0"/>
          <a:cs typeface="Open Sans"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D33C2D1-68F1-D7AB-AD13-767D037DC0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69D94E-4229-D0EB-BAED-CDC0A9925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4C1C16E-823F-7C82-83D5-1C02278C3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013476-DA17-ED47-9E03-003B241D53AD}" type="datetimeFigureOut">
              <a:rPr lang="es-ES" smtClean="0"/>
              <a:t>08/10/2025</a:t>
            </a:fld>
            <a:endParaRPr lang="es-ES"/>
          </a:p>
        </p:txBody>
      </p:sp>
      <p:sp>
        <p:nvSpPr>
          <p:cNvPr id="5" name="Marcador de pie de página 4">
            <a:extLst>
              <a:ext uri="{FF2B5EF4-FFF2-40B4-BE49-F238E27FC236}">
                <a16:creationId xmlns:a16="http://schemas.microsoft.com/office/drawing/2014/main" id="{F4D0043E-EC8A-CB64-A666-896003DB7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3C34572-2C13-B7F8-598E-B444C44CD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CD53BA-E110-C446-9338-1AC430A78623}" type="slidenum">
              <a:rPr lang="es-ES" smtClean="0"/>
              <a:t>‹#›</a:t>
            </a:fld>
            <a:endParaRPr lang="es-ES"/>
          </a:p>
        </p:txBody>
      </p:sp>
    </p:spTree>
    <p:extLst>
      <p:ext uri="{BB962C8B-B14F-4D97-AF65-F5344CB8AC3E}">
        <p14:creationId xmlns:p14="http://schemas.microsoft.com/office/powerpoint/2010/main" val="2738303020"/>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image" Target="../media/image21.sv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svg"/><Relationship Id="rId3" Type="http://schemas.openxmlformats.org/officeDocument/2006/relationships/image" Target="../media/image22.png"/><Relationship Id="rId7" Type="http://schemas.openxmlformats.org/officeDocument/2006/relationships/image" Target="../media/image21.svg"/><Relationship Id="rId12" Type="http://schemas.openxmlformats.org/officeDocument/2006/relationships/image" Target="../media/image8.png"/><Relationship Id="rId17" Type="http://schemas.microsoft.com/office/2007/relationships/hdphoto" Target="../media/hdphoto1.wdp"/><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11.svg"/><Relationship Id="rId5" Type="http://schemas.openxmlformats.org/officeDocument/2006/relationships/image" Target="../media/image19.svg"/><Relationship Id="rId1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17.sv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borrosa de una persona&#10;&#10;El contenido generado por IA puede ser incorrecto.">
            <a:extLst>
              <a:ext uri="{FF2B5EF4-FFF2-40B4-BE49-F238E27FC236}">
                <a16:creationId xmlns:a16="http://schemas.microsoft.com/office/drawing/2014/main" id="{07FBD991-E83A-6BBE-6B0C-05807A320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2" name="Title 1">
            <a:extLst>
              <a:ext uri="{FF2B5EF4-FFF2-40B4-BE49-F238E27FC236}">
                <a16:creationId xmlns:a16="http://schemas.microsoft.com/office/drawing/2014/main" id="{728CBA96-49F2-415A-A594-AF295F790E15}"/>
              </a:ext>
            </a:extLst>
          </p:cNvPr>
          <p:cNvSpPr>
            <a:spLocks noGrp="1"/>
          </p:cNvSpPr>
          <p:nvPr>
            <p:ph type="ctrTitle"/>
          </p:nvPr>
        </p:nvSpPr>
        <p:spPr>
          <a:xfrm>
            <a:off x="490888" y="4620916"/>
            <a:ext cx="11701112" cy="646906"/>
          </a:xfrm>
          <a:noFill/>
        </p:spPr>
        <p:txBody>
          <a:bodyPr>
            <a:normAutofit fontScale="90000"/>
          </a:bodyPr>
          <a:lstStyle/>
          <a:p>
            <a:pPr algn="l"/>
            <a:r>
              <a:rPr lang="en-US" sz="3600" b="1" dirty="0">
                <a:solidFill>
                  <a:schemeClr val="bg1"/>
                </a:solidFill>
                <a:latin typeface="Arial" panose="020B0604020202020204" pitchFamily="34" charset="0"/>
                <a:cs typeface="Arial" panose="020B0604020202020204" pitchFamily="34" charset="0"/>
              </a:rPr>
              <a:t>Session IX - Master Mediator Commentary on Mediation in Action</a:t>
            </a:r>
          </a:p>
        </p:txBody>
      </p:sp>
      <p:sp>
        <p:nvSpPr>
          <p:cNvPr id="3" name="Subtitle 2">
            <a:extLst>
              <a:ext uri="{FF2B5EF4-FFF2-40B4-BE49-F238E27FC236}">
                <a16:creationId xmlns:a16="http://schemas.microsoft.com/office/drawing/2014/main" id="{02B9634B-A082-470D-8951-2140281A55B7}"/>
              </a:ext>
            </a:extLst>
          </p:cNvPr>
          <p:cNvSpPr>
            <a:spLocks noGrp="1"/>
          </p:cNvSpPr>
          <p:nvPr>
            <p:ph type="subTitle" idx="4294967295"/>
          </p:nvPr>
        </p:nvSpPr>
        <p:spPr>
          <a:xfrm>
            <a:off x="490888" y="5273168"/>
            <a:ext cx="5303521" cy="431863"/>
          </a:xfrm>
          <a:prstGeom prst="rect">
            <a:avLst/>
          </a:prstGeom>
          <a:noFill/>
        </p:spPr>
        <p:txBody>
          <a:bodyPr>
            <a:noAutofit/>
          </a:bodyPr>
          <a:lstStyle/>
          <a:p>
            <a:pPr marL="0" indent="0" algn="l">
              <a:spcBef>
                <a:spcPts val="0"/>
              </a:spcBef>
              <a:buNone/>
            </a:pPr>
            <a:r>
              <a:rPr lang="en-US" sz="2400" b="1" dirty="0">
                <a:solidFill>
                  <a:schemeClr val="bg1"/>
                </a:solidFill>
                <a:latin typeface="Arial" panose="020B0604020202020204" pitchFamily="34" charset="0"/>
                <a:cs typeface="Arial" panose="020B0604020202020204" pitchFamily="34" charset="0"/>
              </a:rPr>
              <a:t>Moderator: Felicity Steadman</a:t>
            </a:r>
          </a:p>
        </p:txBody>
      </p:sp>
      <p:pic>
        <p:nvPicPr>
          <p:cNvPr id="8" name="Imagen 7" descr="Logotipo&#10;&#10;El contenido generado por IA puede ser incorrecto.">
            <a:extLst>
              <a:ext uri="{FF2B5EF4-FFF2-40B4-BE49-F238E27FC236}">
                <a16:creationId xmlns:a16="http://schemas.microsoft.com/office/drawing/2014/main" id="{DBFA0194-A86B-9597-7FA1-7449B05C8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17" y="377208"/>
            <a:ext cx="1713297" cy="718797"/>
          </a:xfrm>
          <a:prstGeom prst="rect">
            <a:avLst/>
          </a:prstGeom>
        </p:spPr>
      </p:pic>
      <p:pic>
        <p:nvPicPr>
          <p:cNvPr id="26" name="Imagen 25" descr="Interfaz de usuario gráfica, Texto, Aplicación&#10;&#10;El contenido generado por IA puede ser incorrecto.">
            <a:extLst>
              <a:ext uri="{FF2B5EF4-FFF2-40B4-BE49-F238E27FC236}">
                <a16:creationId xmlns:a16="http://schemas.microsoft.com/office/drawing/2014/main" id="{8DD00054-D03E-10F9-1666-C38C12276717}"/>
              </a:ext>
            </a:extLst>
          </p:cNvPr>
          <p:cNvPicPr>
            <a:picLocks noChangeAspect="1"/>
          </p:cNvPicPr>
          <p:nvPr/>
        </p:nvPicPr>
        <p:blipFill>
          <a:blip r:embed="rId4">
            <a:extLst>
              <a:ext uri="{28A0092B-C50C-407E-A947-70E740481C1C}">
                <a14:useLocalDpi xmlns:a14="http://schemas.microsoft.com/office/drawing/2010/main" val="0"/>
              </a:ext>
            </a:extLst>
          </a:blip>
          <a:srcRect b="49183"/>
          <a:stretch>
            <a:fillRect/>
          </a:stretch>
        </p:blipFill>
        <p:spPr>
          <a:xfrm>
            <a:off x="490888" y="1341321"/>
            <a:ext cx="3830812" cy="1328285"/>
          </a:xfrm>
          <a:prstGeom prst="rect">
            <a:avLst/>
          </a:prstGeom>
        </p:spPr>
      </p:pic>
      <p:pic>
        <p:nvPicPr>
          <p:cNvPr id="27" name="Imagen 26" descr="Interfaz de usuario gráfica, Texto, Aplicación&#10;&#10;El contenido generado por IA puede ser incorrecto.">
            <a:extLst>
              <a:ext uri="{FF2B5EF4-FFF2-40B4-BE49-F238E27FC236}">
                <a16:creationId xmlns:a16="http://schemas.microsoft.com/office/drawing/2014/main" id="{86775F8E-AEF4-7170-AE32-1BFEC1EA7BC9}"/>
              </a:ext>
            </a:extLst>
          </p:cNvPr>
          <p:cNvPicPr>
            <a:picLocks noChangeAspect="1"/>
          </p:cNvPicPr>
          <p:nvPr/>
        </p:nvPicPr>
        <p:blipFill>
          <a:blip r:embed="rId4">
            <a:extLst>
              <a:ext uri="{28A0092B-C50C-407E-A947-70E740481C1C}">
                <a14:useLocalDpi xmlns:a14="http://schemas.microsoft.com/office/drawing/2010/main" val="0"/>
              </a:ext>
            </a:extLst>
          </a:blip>
          <a:srcRect t="54002" b="30707"/>
          <a:stretch>
            <a:fillRect/>
          </a:stretch>
        </p:blipFill>
        <p:spPr>
          <a:xfrm>
            <a:off x="490888" y="2669606"/>
            <a:ext cx="3830812" cy="399708"/>
          </a:xfrm>
          <a:prstGeom prst="rect">
            <a:avLst/>
          </a:prstGeom>
        </p:spPr>
      </p:pic>
    </p:spTree>
    <p:extLst>
      <p:ext uri="{BB962C8B-B14F-4D97-AF65-F5344CB8AC3E}">
        <p14:creationId xmlns:p14="http://schemas.microsoft.com/office/powerpoint/2010/main" val="172397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60">
            <a:extLst>
              <a:ext uri="{FF2B5EF4-FFF2-40B4-BE49-F238E27FC236}">
                <a16:creationId xmlns:a16="http://schemas.microsoft.com/office/drawing/2014/main" id="{AF462053-301F-18DA-A795-C6007FBB877A}"/>
              </a:ext>
            </a:extLst>
          </p:cNvPr>
          <p:cNvGrpSpPr/>
          <p:nvPr/>
        </p:nvGrpSpPr>
        <p:grpSpPr>
          <a:xfrm rot="16200000">
            <a:off x="7820944" y="454182"/>
            <a:ext cx="1100980" cy="3481104"/>
            <a:chOff x="0" y="0"/>
            <a:chExt cx="2771140" cy="9006071"/>
          </a:xfrm>
        </p:grpSpPr>
        <p:sp>
          <p:nvSpPr>
            <p:cNvPr id="21" name="Freeform 61">
              <a:extLst>
                <a:ext uri="{FF2B5EF4-FFF2-40B4-BE49-F238E27FC236}">
                  <a16:creationId xmlns:a16="http://schemas.microsoft.com/office/drawing/2014/main" id="{A9940248-18F5-2282-8DE1-575F24AD7259}"/>
                </a:ext>
              </a:extLst>
            </p:cNvPr>
            <p:cNvSpPr/>
            <p:nvPr/>
          </p:nvSpPr>
          <p:spPr>
            <a:xfrm>
              <a:off x="0"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6699FF"/>
            </a:solidFill>
          </p:spPr>
          <p:txBody>
            <a:bodyPr/>
            <a:lstStyle/>
            <a:p>
              <a:endParaRPr lang="en-IE" sz="1733"/>
            </a:p>
          </p:txBody>
        </p:sp>
      </p:grpSp>
      <p:grpSp>
        <p:nvGrpSpPr>
          <p:cNvPr id="3" name="Group 60">
            <a:extLst>
              <a:ext uri="{FF2B5EF4-FFF2-40B4-BE49-F238E27FC236}">
                <a16:creationId xmlns:a16="http://schemas.microsoft.com/office/drawing/2014/main" id="{AE83851D-4D7C-2511-7982-1A0D02BB0D39}"/>
              </a:ext>
            </a:extLst>
          </p:cNvPr>
          <p:cNvGrpSpPr/>
          <p:nvPr/>
        </p:nvGrpSpPr>
        <p:grpSpPr>
          <a:xfrm rot="16200000">
            <a:off x="3550958" y="454182"/>
            <a:ext cx="1100980" cy="3481104"/>
            <a:chOff x="0" y="0"/>
            <a:chExt cx="2771140" cy="9006071"/>
          </a:xfrm>
        </p:grpSpPr>
        <p:sp>
          <p:nvSpPr>
            <p:cNvPr id="5" name="Freeform 61">
              <a:extLst>
                <a:ext uri="{FF2B5EF4-FFF2-40B4-BE49-F238E27FC236}">
                  <a16:creationId xmlns:a16="http://schemas.microsoft.com/office/drawing/2014/main" id="{AD5B00A6-4CFD-87EC-1090-F5929BDB1CF7}"/>
                </a:ext>
              </a:extLst>
            </p:cNvPr>
            <p:cNvSpPr/>
            <p:nvPr/>
          </p:nvSpPr>
          <p:spPr>
            <a:xfrm>
              <a:off x="0"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6699FF"/>
            </a:solidFill>
          </p:spPr>
          <p:txBody>
            <a:bodyPr/>
            <a:lstStyle/>
            <a:p>
              <a:endParaRPr lang="en-IE" sz="1733"/>
            </a:p>
          </p:txBody>
        </p:sp>
      </p:grpSp>
      <p:sp>
        <p:nvSpPr>
          <p:cNvPr id="7" name="TextBox 72">
            <a:extLst>
              <a:ext uri="{FF2B5EF4-FFF2-40B4-BE49-F238E27FC236}">
                <a16:creationId xmlns:a16="http://schemas.microsoft.com/office/drawing/2014/main" id="{3F00AC0A-0AAA-D335-624C-FF65683751F2}"/>
              </a:ext>
            </a:extLst>
          </p:cNvPr>
          <p:cNvSpPr txBox="1"/>
          <p:nvPr/>
        </p:nvSpPr>
        <p:spPr>
          <a:xfrm>
            <a:off x="2384816" y="1933976"/>
            <a:ext cx="3176304"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KEY</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PRINCIPLES</a:t>
            </a:r>
          </a:p>
        </p:txBody>
      </p:sp>
      <p:sp>
        <p:nvSpPr>
          <p:cNvPr id="8" name="TextBox 70">
            <a:extLst>
              <a:ext uri="{FF2B5EF4-FFF2-40B4-BE49-F238E27FC236}">
                <a16:creationId xmlns:a16="http://schemas.microsoft.com/office/drawing/2014/main" id="{1BC16C18-201E-8B0C-E22E-0492D68D1215}"/>
              </a:ext>
            </a:extLst>
          </p:cNvPr>
          <p:cNvSpPr txBox="1"/>
          <p:nvPr/>
        </p:nvSpPr>
        <p:spPr>
          <a:xfrm>
            <a:off x="2543107" y="2879412"/>
            <a:ext cx="3298893" cy="3735190"/>
          </a:xfrm>
          <a:prstGeom prst="rect">
            <a:avLst/>
          </a:prstGeom>
        </p:spPr>
        <p:txBody>
          <a:bodyPr wrap="square" lIns="0" tIns="0" rIns="0" bIns="0" rtlCol="0" anchor="t">
            <a:spAutoFit/>
          </a:bodyPr>
          <a:lstStyle/>
          <a:p>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Confidentiality and without prejudice</a:t>
            </a:r>
          </a:p>
          <a:p>
            <a:endPar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No agreement until written down and signed</a:t>
            </a:r>
          </a:p>
          <a:p>
            <a:endPar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Party autonomy</a:t>
            </a:r>
          </a:p>
          <a:p>
            <a:endPar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Authority</a:t>
            </a:r>
          </a:p>
          <a:p>
            <a:endPar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Respectful communication</a:t>
            </a:r>
          </a:p>
          <a:p>
            <a:endPar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Mediator’s role</a:t>
            </a:r>
          </a:p>
        </p:txBody>
      </p:sp>
      <p:sp>
        <p:nvSpPr>
          <p:cNvPr id="10" name="AutoShape 67">
            <a:extLst>
              <a:ext uri="{FF2B5EF4-FFF2-40B4-BE49-F238E27FC236}">
                <a16:creationId xmlns:a16="http://schemas.microsoft.com/office/drawing/2014/main" id="{FE875F37-B4C0-51EC-6CA0-B534ADDF12F0}"/>
              </a:ext>
            </a:extLst>
          </p:cNvPr>
          <p:cNvSpPr/>
          <p:nvPr/>
        </p:nvSpPr>
        <p:spPr>
          <a:xfrm>
            <a:off x="2357960" y="2970692"/>
            <a:ext cx="2936" cy="3552630"/>
          </a:xfrm>
          <a:prstGeom prst="line">
            <a:avLst/>
          </a:prstGeom>
          <a:ln w="50800" cap="flat">
            <a:solidFill>
              <a:srgbClr val="6699FF"/>
            </a:solidFill>
            <a:prstDash val="solid"/>
            <a:headEnd type="none" w="sm" len="sm"/>
            <a:tailEnd type="none" w="sm" len="sm"/>
          </a:ln>
        </p:spPr>
        <p:txBody>
          <a:bodyPr/>
          <a:lstStyle/>
          <a:p>
            <a:endParaRPr lang="en-IE" sz="1733">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72">
            <a:extLst>
              <a:ext uri="{FF2B5EF4-FFF2-40B4-BE49-F238E27FC236}">
                <a16:creationId xmlns:a16="http://schemas.microsoft.com/office/drawing/2014/main" id="{384B5CE2-4F62-43AE-D77B-F76770422FA9}"/>
              </a:ext>
            </a:extLst>
          </p:cNvPr>
          <p:cNvSpPr txBox="1"/>
          <p:nvPr/>
        </p:nvSpPr>
        <p:spPr>
          <a:xfrm>
            <a:off x="6820015" y="1947212"/>
            <a:ext cx="2882377"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OPENING</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STATEMENTS</a:t>
            </a:r>
          </a:p>
        </p:txBody>
      </p:sp>
      <p:sp>
        <p:nvSpPr>
          <p:cNvPr id="16" name="TextBox 70">
            <a:extLst>
              <a:ext uri="{FF2B5EF4-FFF2-40B4-BE49-F238E27FC236}">
                <a16:creationId xmlns:a16="http://schemas.microsoft.com/office/drawing/2014/main" id="{BB14FF8C-1510-C3E7-B50A-549C420D1306}"/>
              </a:ext>
            </a:extLst>
          </p:cNvPr>
          <p:cNvSpPr txBox="1"/>
          <p:nvPr/>
        </p:nvSpPr>
        <p:spPr>
          <a:xfrm>
            <a:off x="6825492" y="2993572"/>
            <a:ext cx="3008543" cy="2215991"/>
          </a:xfrm>
          <a:prstGeom prst="rect">
            <a:avLst/>
          </a:prstGeom>
        </p:spPr>
        <p:txBody>
          <a:bodyPr wrap="square" lIns="0" tIns="0" rIns="0" bIns="0" rtlCol="0" anchor="t">
            <a:spAutoFit/>
          </a:bodyPr>
          <a:lstStyle/>
          <a:p>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Initial Positions: </a:t>
            </a:r>
          </a:p>
          <a:p>
            <a:endPar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pPr marL="380990" indent="-380990">
              <a:buFont typeface="Arial" panose="020B0604020202020204" pitchFamily="34" charset="0"/>
              <a:buChar char="•"/>
            </a:pPr>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Brand protection</a:t>
            </a:r>
          </a:p>
          <a:p>
            <a:pPr marL="380990" indent="-380990">
              <a:buFont typeface="Arial" panose="020B0604020202020204" pitchFamily="34" charset="0"/>
              <a:buChar char="•"/>
            </a:pPr>
            <a:r>
              <a:rPr lang="en-US" sz="1867"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Market distinction </a:t>
            </a:r>
          </a:p>
          <a:p>
            <a:endPar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endPar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endPar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endPar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p:txBody>
      </p:sp>
      <p:sp>
        <p:nvSpPr>
          <p:cNvPr id="17" name="AutoShape 67">
            <a:extLst>
              <a:ext uri="{FF2B5EF4-FFF2-40B4-BE49-F238E27FC236}">
                <a16:creationId xmlns:a16="http://schemas.microsoft.com/office/drawing/2014/main" id="{3C122BF9-9766-2433-E9F7-DE9082E66D05}"/>
              </a:ext>
            </a:extLst>
          </p:cNvPr>
          <p:cNvSpPr/>
          <p:nvPr/>
        </p:nvSpPr>
        <p:spPr>
          <a:xfrm flipH="1">
            <a:off x="6630882" y="2993572"/>
            <a:ext cx="0" cy="1753435"/>
          </a:xfrm>
          <a:prstGeom prst="line">
            <a:avLst/>
          </a:prstGeom>
          <a:ln w="50800" cap="flat">
            <a:solidFill>
              <a:srgbClr val="6699FF"/>
            </a:solidFill>
            <a:prstDash val="solid"/>
            <a:headEnd type="none" w="sm" len="sm"/>
            <a:tailEnd type="none" w="sm" len="sm"/>
          </a:ln>
        </p:spPr>
        <p:txBody>
          <a:bodyPr/>
          <a:lstStyle/>
          <a:p>
            <a:endParaRPr lang="en-IE" sz="1733">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415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ck and white film board">
            <a:extLst>
              <a:ext uri="{FF2B5EF4-FFF2-40B4-BE49-F238E27FC236}">
                <a16:creationId xmlns:a16="http://schemas.microsoft.com/office/drawing/2014/main" id="{32C0DB74-02C2-CA00-47BE-DB242CECE675}"/>
              </a:ext>
            </a:extLst>
          </p:cNvPr>
          <p:cNvPicPr>
            <a:picLocks noChangeAspect="1"/>
          </p:cNvPicPr>
          <p:nvPr/>
        </p:nvPicPr>
        <p:blipFill>
          <a:blip r:embed="rId3"/>
          <a:srcRect l="35631" r="10596" b="3555"/>
          <a:stretch/>
        </p:blipFill>
        <p:spPr>
          <a:xfrm>
            <a:off x="1925512" y="1484888"/>
            <a:ext cx="3549557" cy="4243824"/>
          </a:xfrm>
          <a:prstGeom prst="rect">
            <a:avLst/>
          </a:prstGeom>
        </p:spPr>
      </p:pic>
      <p:sp>
        <p:nvSpPr>
          <p:cNvPr id="9" name="TextBox 8">
            <a:extLst>
              <a:ext uri="{FF2B5EF4-FFF2-40B4-BE49-F238E27FC236}">
                <a16:creationId xmlns:a16="http://schemas.microsoft.com/office/drawing/2014/main" id="{C307AE50-F549-6840-9349-08E3EFF3904F}"/>
              </a:ext>
            </a:extLst>
          </p:cNvPr>
          <p:cNvSpPr txBox="1"/>
          <p:nvPr/>
        </p:nvSpPr>
        <p:spPr>
          <a:xfrm>
            <a:off x="6261417" y="3241041"/>
            <a:ext cx="4140878" cy="1733680"/>
          </a:xfrm>
          <a:prstGeom prst="rect">
            <a:avLst/>
          </a:prstGeom>
          <a:noFill/>
        </p:spPr>
        <p:txBody>
          <a:bodyPr wrap="none" rtlCol="0">
            <a:spAutoFit/>
          </a:bodyPr>
          <a:lstStyle/>
          <a:p>
            <a:pPr algn="ctr"/>
            <a:r>
              <a:rPr lang="en-US" sz="5333" b="1" dirty="0">
                <a:solidFill>
                  <a:schemeClr val="bg2">
                    <a:lumMod val="10000"/>
                  </a:schemeClr>
                </a:solidFill>
                <a:latin typeface="Arial" panose="020B0604020202020204" pitchFamily="34" charset="0"/>
                <a:cs typeface="Arial" panose="020B0604020202020204" pitchFamily="34" charset="0"/>
              </a:rPr>
              <a:t>Exploration </a:t>
            </a:r>
          </a:p>
          <a:p>
            <a:pPr algn="ctr"/>
            <a:r>
              <a:rPr lang="en-US" sz="5333" b="1" dirty="0">
                <a:solidFill>
                  <a:schemeClr val="bg2">
                    <a:lumMod val="10000"/>
                  </a:schemeClr>
                </a:solidFill>
                <a:latin typeface="Arial" panose="020B0604020202020204" pitchFamily="34" charset="0"/>
                <a:cs typeface="Arial" panose="020B0604020202020204" pitchFamily="34" charset="0"/>
              </a:rPr>
              <a:t>Phase</a:t>
            </a:r>
            <a:endParaRPr lang="en-IE" sz="2400" b="1" dirty="0">
              <a:solidFill>
                <a:schemeClr val="bg2">
                  <a:lumMod val="1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00434B-EE96-0282-DB05-F032A94583E4}"/>
              </a:ext>
            </a:extLst>
          </p:cNvPr>
          <p:cNvSpPr txBox="1"/>
          <p:nvPr/>
        </p:nvSpPr>
        <p:spPr>
          <a:xfrm>
            <a:off x="2794000" y="4519414"/>
            <a:ext cx="1737360" cy="584775"/>
          </a:xfrm>
          <a:prstGeom prst="rect">
            <a:avLst/>
          </a:prstGeom>
          <a:noFill/>
        </p:spPr>
        <p:txBody>
          <a:bodyPr wrap="square" rtlCol="0">
            <a:spAutoFit/>
          </a:bodyPr>
          <a:lstStyle/>
          <a:p>
            <a:r>
              <a:rPr lang="en-US" sz="3200" b="1" dirty="0">
                <a:solidFill>
                  <a:schemeClr val="bg1"/>
                </a:solidFill>
              </a:rPr>
              <a:t>ACTION</a:t>
            </a:r>
            <a:endParaRPr lang="en-IE" sz="3200" b="1" dirty="0">
              <a:solidFill>
                <a:schemeClr val="bg1"/>
              </a:solidFill>
            </a:endParaRPr>
          </a:p>
        </p:txBody>
      </p:sp>
    </p:spTree>
    <p:extLst>
      <p:ext uri="{BB962C8B-B14F-4D97-AF65-F5344CB8AC3E}">
        <p14:creationId xmlns:p14="http://schemas.microsoft.com/office/powerpoint/2010/main" val="217816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38FC7-056D-8BF3-B211-8F254D269C9C}"/>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2D637C7C-8A8A-8EFE-87B6-684A962FD4F6}"/>
              </a:ext>
            </a:extLst>
          </p:cNvPr>
          <p:cNvSpPr/>
          <p:nvPr/>
        </p:nvSpPr>
        <p:spPr>
          <a:xfrm>
            <a:off x="8007893" y="2073142"/>
            <a:ext cx="3646421" cy="36470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grpSp>
        <p:nvGrpSpPr>
          <p:cNvPr id="12" name="Group 11">
            <a:extLst>
              <a:ext uri="{FF2B5EF4-FFF2-40B4-BE49-F238E27FC236}">
                <a16:creationId xmlns:a16="http://schemas.microsoft.com/office/drawing/2014/main" id="{F077263E-80BC-3B41-F147-5DB77ADD0C82}"/>
              </a:ext>
            </a:extLst>
          </p:cNvPr>
          <p:cNvGrpSpPr/>
          <p:nvPr/>
        </p:nvGrpSpPr>
        <p:grpSpPr>
          <a:xfrm>
            <a:off x="8128965" y="2194734"/>
            <a:ext cx="3404276" cy="3403913"/>
            <a:chOff x="8450677" y="1515090"/>
            <a:chExt cx="3404276" cy="3403913"/>
          </a:xfrm>
        </p:grpSpPr>
        <p:sp>
          <p:nvSpPr>
            <p:cNvPr id="13" name="Oval 12">
              <a:extLst>
                <a:ext uri="{FF2B5EF4-FFF2-40B4-BE49-F238E27FC236}">
                  <a16:creationId xmlns:a16="http://schemas.microsoft.com/office/drawing/2014/main" id="{0FC253E5-0898-7D60-A876-32B504A70D46}"/>
                </a:ext>
              </a:extLst>
            </p:cNvPr>
            <p:cNvSpPr/>
            <p:nvPr/>
          </p:nvSpPr>
          <p:spPr>
            <a:xfrm>
              <a:off x="8450677" y="1515090"/>
              <a:ext cx="3404276" cy="3403913"/>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14" name="Oval 4">
              <a:extLst>
                <a:ext uri="{FF2B5EF4-FFF2-40B4-BE49-F238E27FC236}">
                  <a16:creationId xmlns:a16="http://schemas.microsoft.com/office/drawing/2014/main" id="{831C027C-2A12-A8F6-7E48-D75A020BD3DC}"/>
                </a:ext>
              </a:extLst>
            </p:cNvPr>
            <p:cNvSpPr txBox="1"/>
            <p:nvPr/>
          </p:nvSpPr>
          <p:spPr>
            <a:xfrm>
              <a:off x="8937341" y="2001455"/>
              <a:ext cx="2430947" cy="24311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Interests</a:t>
              </a:r>
              <a:endParaRPr lang="en-IE" sz="2400" kern="1200" dirty="0">
                <a:solidFill>
                  <a:schemeClr val="dk1"/>
                </a:solidFill>
                <a:effectLst/>
                <a:latin typeface="+mn-lt"/>
                <a:ea typeface="+mn-ea"/>
                <a:cs typeface="+mn-cs"/>
              </a:endParaRPr>
            </a:p>
            <a:p>
              <a:pPr marL="0" lvl="0" indent="0" algn="ctr" defTabSz="1066800">
                <a:lnSpc>
                  <a:spcPct val="90000"/>
                </a:lnSpc>
                <a:spcBef>
                  <a:spcPct val="0"/>
                </a:spcBef>
                <a:spcAft>
                  <a:spcPct val="35000"/>
                </a:spcAft>
                <a:buFontTx/>
                <a:buNone/>
              </a:pPr>
              <a:r>
                <a:rPr lang="en-GB" sz="1600" b="1" kern="1200" dirty="0">
                  <a:solidFill>
                    <a:schemeClr val="dk1"/>
                  </a:solidFill>
                  <a:effectLst/>
                  <a:latin typeface="Arial" panose="020B0604020202020204" pitchFamily="34" charset="0"/>
                  <a:ea typeface="+mn-ea"/>
                  <a:cs typeface="Arial" panose="020B0604020202020204" pitchFamily="34" charset="0"/>
                </a:rPr>
                <a:t>E-MOTIX</a:t>
              </a:r>
              <a:r>
                <a:rPr lang="en-GB" sz="1600" kern="1200" dirty="0">
                  <a:solidFill>
                    <a:schemeClr val="dk1"/>
                  </a:solidFill>
                  <a:effectLst/>
                  <a:latin typeface="Arial" panose="020B0604020202020204" pitchFamily="34" charset="0"/>
                  <a:ea typeface="+mn-ea"/>
                  <a:cs typeface="Arial" panose="020B0604020202020204" pitchFamily="34" charset="0"/>
                </a:rPr>
                <a:t>: </a:t>
              </a:r>
              <a:r>
                <a:rPr lang="en-GB" sz="1600" i="1" kern="1200" dirty="0">
                  <a:solidFill>
                    <a:schemeClr val="dk1"/>
                  </a:solidFill>
                  <a:effectLst/>
                  <a:latin typeface="Arial" panose="020B0604020202020204" pitchFamily="34" charset="0"/>
                  <a:ea typeface="+mn-ea"/>
                  <a:cs typeface="Arial" panose="020B0604020202020204" pitchFamily="34" charset="0"/>
                </a:rPr>
                <a:t>Urgency of a delayed launch, storage costs and the risk to investor confidence.</a:t>
              </a:r>
            </a:p>
            <a:p>
              <a:pPr marL="0" lvl="0" indent="0" algn="ctr" defTabSz="1066800">
                <a:lnSpc>
                  <a:spcPct val="90000"/>
                </a:lnSpc>
                <a:spcBef>
                  <a:spcPct val="0"/>
                </a:spcBef>
                <a:spcAft>
                  <a:spcPct val="35000"/>
                </a:spcAft>
                <a:buFontTx/>
                <a:buNone/>
              </a:pPr>
              <a:r>
                <a:rPr lang="en-GB" sz="1600" b="1" kern="1200" dirty="0">
                  <a:solidFill>
                    <a:schemeClr val="dk1"/>
                  </a:solidFill>
                  <a:effectLst/>
                  <a:latin typeface="Arial" panose="020B0604020202020204" pitchFamily="34" charset="0"/>
                  <a:ea typeface="+mn-ea"/>
                  <a:cs typeface="Arial" panose="020B0604020202020204" pitchFamily="34" charset="0"/>
                </a:rPr>
                <a:t>EMOTEC</a:t>
              </a:r>
              <a:r>
                <a:rPr lang="en-GB" sz="1600" kern="1200" dirty="0">
                  <a:solidFill>
                    <a:schemeClr val="dk1"/>
                  </a:solidFill>
                  <a:effectLst/>
                  <a:latin typeface="Arial" panose="020B0604020202020204" pitchFamily="34" charset="0"/>
                  <a:ea typeface="+mn-ea"/>
                  <a:cs typeface="Arial" panose="020B0604020202020204" pitchFamily="34" charset="0"/>
                </a:rPr>
                <a:t>: </a:t>
              </a:r>
              <a:r>
                <a:rPr lang="en-GB" sz="1600" i="1" kern="1200" dirty="0">
                  <a:solidFill>
                    <a:schemeClr val="dk1"/>
                  </a:solidFill>
                  <a:effectLst/>
                  <a:latin typeface="Arial" panose="020B0604020202020204" pitchFamily="34" charset="0"/>
                  <a:ea typeface="+mn-ea"/>
                  <a:cs typeface="Arial" panose="020B0604020202020204" pitchFamily="34" charset="0"/>
                </a:rPr>
                <a:t>Desire to protect their reputation in a conservative B2B market, avoid setting a dangerous precedent, and ensure their brand remains distinct.</a:t>
              </a:r>
              <a:endParaRPr lang="en-US" sz="1600" i="1" kern="1200" dirty="0">
                <a:latin typeface="Arial" panose="020B0604020202020204" pitchFamily="34" charset="0"/>
                <a:cs typeface="Arial" panose="020B0604020202020204" pitchFamily="34" charset="0"/>
              </a:endParaRPr>
            </a:p>
          </p:txBody>
        </p:sp>
      </p:grpSp>
      <p:sp>
        <p:nvSpPr>
          <p:cNvPr id="16" name="Teardrop 15">
            <a:extLst>
              <a:ext uri="{FF2B5EF4-FFF2-40B4-BE49-F238E27FC236}">
                <a16:creationId xmlns:a16="http://schemas.microsoft.com/office/drawing/2014/main" id="{8DCB69EB-5504-9018-4AE3-3C985D512C8C}"/>
              </a:ext>
            </a:extLst>
          </p:cNvPr>
          <p:cNvSpPr/>
          <p:nvPr/>
        </p:nvSpPr>
        <p:spPr>
          <a:xfrm rot="2700000">
            <a:off x="4277181" y="2005235"/>
            <a:ext cx="3637638" cy="3637638"/>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grpSp>
        <p:nvGrpSpPr>
          <p:cNvPr id="17" name="Group 16">
            <a:extLst>
              <a:ext uri="{FF2B5EF4-FFF2-40B4-BE49-F238E27FC236}">
                <a16:creationId xmlns:a16="http://schemas.microsoft.com/office/drawing/2014/main" id="{F11E6802-F292-E773-DEEA-C0FD838B3FAD}"/>
              </a:ext>
            </a:extLst>
          </p:cNvPr>
          <p:cNvGrpSpPr/>
          <p:nvPr/>
        </p:nvGrpSpPr>
        <p:grpSpPr>
          <a:xfrm>
            <a:off x="4360285" y="2125833"/>
            <a:ext cx="3404276" cy="3403913"/>
            <a:chOff x="4681995" y="1515090"/>
            <a:chExt cx="3404276" cy="3403913"/>
          </a:xfrm>
        </p:grpSpPr>
        <p:sp>
          <p:nvSpPr>
            <p:cNvPr id="18" name="Oval 17">
              <a:extLst>
                <a:ext uri="{FF2B5EF4-FFF2-40B4-BE49-F238E27FC236}">
                  <a16:creationId xmlns:a16="http://schemas.microsoft.com/office/drawing/2014/main" id="{68B31E5E-7AF4-5CFD-1E9D-648CC4B6C8A7}"/>
                </a:ext>
              </a:extLst>
            </p:cNvPr>
            <p:cNvSpPr/>
            <p:nvPr/>
          </p:nvSpPr>
          <p:spPr>
            <a:xfrm>
              <a:off x="4681995" y="1515090"/>
              <a:ext cx="3404276" cy="3403913"/>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19" name="Oval 4">
              <a:extLst>
                <a:ext uri="{FF2B5EF4-FFF2-40B4-BE49-F238E27FC236}">
                  <a16:creationId xmlns:a16="http://schemas.microsoft.com/office/drawing/2014/main" id="{C5C38E6D-9F9E-42C0-6988-23629C9C1999}"/>
                </a:ext>
              </a:extLst>
            </p:cNvPr>
            <p:cNvSpPr txBox="1"/>
            <p:nvPr/>
          </p:nvSpPr>
          <p:spPr>
            <a:xfrm>
              <a:off x="5168660" y="2001455"/>
              <a:ext cx="2430947" cy="24311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Techniques</a:t>
              </a:r>
            </a:p>
            <a:p>
              <a:pPr marL="0" lvl="0" indent="0" algn="ctr" defTabSz="1066800">
                <a:lnSpc>
                  <a:spcPct val="90000"/>
                </a:lnSpc>
                <a:spcBef>
                  <a:spcPct val="0"/>
                </a:spcBef>
                <a:spcAft>
                  <a:spcPct val="35000"/>
                </a:spcAft>
                <a:buNone/>
              </a:pPr>
              <a:endParaRPr lang="en-GB" sz="1100" b="1" kern="1200" dirty="0">
                <a:solidFill>
                  <a:schemeClr val="dk1"/>
                </a:solidFill>
                <a:effectLst/>
                <a:latin typeface="+mn-lt"/>
                <a:ea typeface="+mn-ea"/>
                <a:cs typeface="+mn-cs"/>
              </a:endParaRPr>
            </a:p>
            <a:p>
              <a:pPr marL="0" lvl="0" indent="0" algn="ctr" defTabSz="1066800">
                <a:lnSpc>
                  <a:spcPct val="90000"/>
                </a:lnSpc>
                <a:spcBef>
                  <a:spcPct val="0"/>
                </a:spcBef>
                <a:spcAft>
                  <a:spcPct val="35000"/>
                </a:spcAft>
                <a:buNone/>
              </a:pPr>
              <a:r>
                <a:rPr lang="en-GB" sz="1600" b="1" kern="1200" dirty="0">
                  <a:solidFill>
                    <a:schemeClr val="dk1"/>
                  </a:solidFill>
                  <a:effectLst/>
                  <a:latin typeface="+mn-lt"/>
                  <a:ea typeface="+mn-ea"/>
                  <a:cs typeface="+mn-cs"/>
                </a:rPr>
                <a:t>Active listening</a:t>
              </a:r>
              <a:endParaRPr lang="en-IE" sz="1600" kern="1200" dirty="0">
                <a:solidFill>
                  <a:schemeClr val="dk1"/>
                </a:solidFill>
                <a:effectLst/>
                <a:latin typeface="+mn-lt"/>
                <a:ea typeface="+mn-ea"/>
                <a:cs typeface="+mn-cs"/>
              </a:endParaRPr>
            </a:p>
            <a:p>
              <a:pPr marL="0" lvl="0" indent="0" algn="ctr" defTabSz="1066800">
                <a:lnSpc>
                  <a:spcPct val="90000"/>
                </a:lnSpc>
                <a:spcBef>
                  <a:spcPct val="0"/>
                </a:spcBef>
                <a:spcAft>
                  <a:spcPct val="35000"/>
                </a:spcAft>
                <a:buNone/>
              </a:pPr>
              <a:r>
                <a:rPr lang="en-GB" sz="1600" b="1" kern="1200" dirty="0">
                  <a:solidFill>
                    <a:schemeClr val="dk1"/>
                  </a:solidFill>
                  <a:effectLst/>
                  <a:latin typeface="+mn-lt"/>
                  <a:ea typeface="+mn-ea"/>
                  <a:cs typeface="+mn-cs"/>
                </a:rPr>
                <a:t>Open-ended questions</a:t>
              </a:r>
              <a:endParaRPr lang="en-IE" sz="1600" kern="1200" dirty="0">
                <a:solidFill>
                  <a:schemeClr val="dk1"/>
                </a:solidFill>
                <a:effectLst/>
                <a:latin typeface="+mn-lt"/>
                <a:ea typeface="+mn-ea"/>
                <a:cs typeface="+mn-cs"/>
              </a:endParaRPr>
            </a:p>
            <a:p>
              <a:pPr marL="0" lvl="0" indent="0" algn="ctr" defTabSz="1066800">
                <a:lnSpc>
                  <a:spcPct val="90000"/>
                </a:lnSpc>
                <a:spcBef>
                  <a:spcPct val="0"/>
                </a:spcBef>
                <a:spcAft>
                  <a:spcPct val="35000"/>
                </a:spcAft>
                <a:buNone/>
              </a:pPr>
              <a:r>
                <a:rPr lang="en-GB" sz="1600" b="1" kern="1200" dirty="0">
                  <a:solidFill>
                    <a:schemeClr val="dk1"/>
                  </a:solidFill>
                  <a:effectLst/>
                  <a:latin typeface="+mn-lt"/>
                  <a:ea typeface="+mn-ea"/>
                  <a:cs typeface="+mn-cs"/>
                </a:rPr>
                <a:t>Reframing</a:t>
              </a:r>
              <a:endParaRPr lang="en-US" sz="1600" kern="1200" dirty="0"/>
            </a:p>
          </p:txBody>
        </p:sp>
      </p:grpSp>
      <p:sp>
        <p:nvSpPr>
          <p:cNvPr id="2" name="Teardrop 1">
            <a:extLst>
              <a:ext uri="{FF2B5EF4-FFF2-40B4-BE49-F238E27FC236}">
                <a16:creationId xmlns:a16="http://schemas.microsoft.com/office/drawing/2014/main" id="{CA16338A-74E7-72F6-906B-B97C4B3DF7CF}"/>
              </a:ext>
            </a:extLst>
          </p:cNvPr>
          <p:cNvSpPr/>
          <p:nvPr/>
        </p:nvSpPr>
        <p:spPr>
          <a:xfrm rot="2700000">
            <a:off x="753379" y="2081634"/>
            <a:ext cx="3637638" cy="3637638"/>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grpSp>
        <p:nvGrpSpPr>
          <p:cNvPr id="8" name="Group 7">
            <a:extLst>
              <a:ext uri="{FF2B5EF4-FFF2-40B4-BE49-F238E27FC236}">
                <a16:creationId xmlns:a16="http://schemas.microsoft.com/office/drawing/2014/main" id="{CB31F85F-BB12-49D2-560B-F81F0090BC2C}"/>
              </a:ext>
            </a:extLst>
          </p:cNvPr>
          <p:cNvGrpSpPr/>
          <p:nvPr/>
        </p:nvGrpSpPr>
        <p:grpSpPr>
          <a:xfrm>
            <a:off x="870060" y="2194733"/>
            <a:ext cx="3404276" cy="3403913"/>
            <a:chOff x="913314" y="1515090"/>
            <a:chExt cx="3404276" cy="3403913"/>
          </a:xfrm>
        </p:grpSpPr>
        <p:sp>
          <p:nvSpPr>
            <p:cNvPr id="9" name="Oval 8">
              <a:extLst>
                <a:ext uri="{FF2B5EF4-FFF2-40B4-BE49-F238E27FC236}">
                  <a16:creationId xmlns:a16="http://schemas.microsoft.com/office/drawing/2014/main" id="{718B10F4-3D53-30AD-6CCF-0326E0504759}"/>
                </a:ext>
              </a:extLst>
            </p:cNvPr>
            <p:cNvSpPr/>
            <p:nvPr/>
          </p:nvSpPr>
          <p:spPr>
            <a:xfrm>
              <a:off x="913314" y="1515090"/>
              <a:ext cx="3404276" cy="3403913"/>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10" name="Oval 4">
              <a:extLst>
                <a:ext uri="{FF2B5EF4-FFF2-40B4-BE49-F238E27FC236}">
                  <a16:creationId xmlns:a16="http://schemas.microsoft.com/office/drawing/2014/main" id="{93C5B691-1DB5-8476-3424-CCA992FD6FB2}"/>
                </a:ext>
              </a:extLst>
            </p:cNvPr>
            <p:cNvSpPr txBox="1"/>
            <p:nvPr/>
          </p:nvSpPr>
          <p:spPr>
            <a:xfrm>
              <a:off x="1399979" y="2001455"/>
              <a:ext cx="2430947" cy="24311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FontTx/>
                <a:buNone/>
              </a:pPr>
              <a:r>
                <a:rPr lang="en-GB" sz="2800" b="1" kern="1200" dirty="0">
                  <a:solidFill>
                    <a:schemeClr val="dk1"/>
                  </a:solidFill>
                  <a:effectLst/>
                  <a:latin typeface="+mn-lt"/>
                  <a:ea typeface="+mn-ea"/>
                  <a:cs typeface="+mn-cs"/>
                </a:rPr>
                <a:t>Positions</a:t>
              </a:r>
              <a:endParaRPr lang="en-IE" sz="1100" kern="1200" dirty="0">
                <a:solidFill>
                  <a:schemeClr val="dk1"/>
                </a:solidFill>
                <a:effectLst/>
                <a:latin typeface="+mn-lt"/>
                <a:ea typeface="+mn-ea"/>
                <a:cs typeface="+mn-cs"/>
              </a:endParaRPr>
            </a:p>
            <a:p>
              <a:pPr marL="0" lvl="0" indent="0" algn="ctr" defTabSz="1244600">
                <a:lnSpc>
                  <a:spcPct val="90000"/>
                </a:lnSpc>
                <a:spcBef>
                  <a:spcPct val="0"/>
                </a:spcBef>
                <a:spcAft>
                  <a:spcPct val="35000"/>
                </a:spcAft>
                <a:buFontTx/>
                <a:buNone/>
              </a:pPr>
              <a:r>
                <a:rPr lang="en-GB" sz="1600" b="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E-MOTIX</a:t>
              </a:r>
              <a:r>
                <a:rPr lang="en-GB" sz="1600"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GB" sz="1600" i="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is no overlap. The marks are different. We should be allowed to use our name.</a:t>
              </a:r>
              <a:endParaRPr lang="en-IE"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lvl="0" indent="0" algn="ctr" defTabSz="1244600">
                <a:lnSpc>
                  <a:spcPct val="90000"/>
                </a:lnSpc>
                <a:spcBef>
                  <a:spcPct val="0"/>
                </a:spcBef>
                <a:spcAft>
                  <a:spcPct val="35000"/>
                </a:spcAft>
                <a:buSzPts val="1000"/>
                <a:buFont typeface="Symbol" panose="05050102010706020507" pitchFamily="18" charset="2"/>
                <a:buNone/>
              </a:pPr>
              <a:r>
                <a:rPr lang="en-GB" sz="1600" b="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EMOTEC</a:t>
              </a:r>
              <a:r>
                <a:rPr lang="en-GB" sz="1600"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GB" sz="1600" i="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This name is too close. It falls within the same classes. We oppose the registration.</a:t>
              </a:r>
              <a:endParaRPr lang="en-US" sz="1600" kern="1200" dirty="0"/>
            </a:p>
          </p:txBody>
        </p:sp>
      </p:grpSp>
    </p:spTree>
    <p:extLst>
      <p:ext uri="{BB962C8B-B14F-4D97-AF65-F5344CB8AC3E}">
        <p14:creationId xmlns:p14="http://schemas.microsoft.com/office/powerpoint/2010/main" val="24685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ck and white film board">
            <a:extLst>
              <a:ext uri="{FF2B5EF4-FFF2-40B4-BE49-F238E27FC236}">
                <a16:creationId xmlns:a16="http://schemas.microsoft.com/office/drawing/2014/main" id="{32C0DB74-02C2-CA00-47BE-DB242CECE675}"/>
              </a:ext>
            </a:extLst>
          </p:cNvPr>
          <p:cNvPicPr>
            <a:picLocks noChangeAspect="1"/>
          </p:cNvPicPr>
          <p:nvPr/>
        </p:nvPicPr>
        <p:blipFill>
          <a:blip r:embed="rId3"/>
          <a:srcRect l="35631" r="10596" b="3555"/>
          <a:stretch/>
        </p:blipFill>
        <p:spPr>
          <a:xfrm>
            <a:off x="1925512" y="1484888"/>
            <a:ext cx="3549557" cy="4243824"/>
          </a:xfrm>
          <a:prstGeom prst="rect">
            <a:avLst/>
          </a:prstGeom>
        </p:spPr>
      </p:pic>
      <p:sp>
        <p:nvSpPr>
          <p:cNvPr id="9" name="TextBox 8">
            <a:extLst>
              <a:ext uri="{FF2B5EF4-FFF2-40B4-BE49-F238E27FC236}">
                <a16:creationId xmlns:a16="http://schemas.microsoft.com/office/drawing/2014/main" id="{C307AE50-F549-6840-9349-08E3EFF3904F}"/>
              </a:ext>
            </a:extLst>
          </p:cNvPr>
          <p:cNvSpPr txBox="1"/>
          <p:nvPr/>
        </p:nvSpPr>
        <p:spPr>
          <a:xfrm>
            <a:off x="6356800" y="3241041"/>
            <a:ext cx="3950120" cy="1733680"/>
          </a:xfrm>
          <a:prstGeom prst="rect">
            <a:avLst/>
          </a:prstGeom>
          <a:noFill/>
        </p:spPr>
        <p:txBody>
          <a:bodyPr wrap="none" rtlCol="0">
            <a:spAutoFit/>
          </a:bodyPr>
          <a:lstStyle/>
          <a:p>
            <a:pPr algn="ctr"/>
            <a:r>
              <a:rPr lang="en-US" sz="5333" b="1" dirty="0">
                <a:solidFill>
                  <a:schemeClr val="bg2">
                    <a:lumMod val="10000"/>
                  </a:schemeClr>
                </a:solidFill>
                <a:latin typeface="Arial" panose="020B0604020202020204" pitchFamily="34" charset="0"/>
                <a:cs typeface="Arial" panose="020B0604020202020204" pitchFamily="34" charset="0"/>
              </a:rPr>
              <a:t>Bargaining </a:t>
            </a:r>
          </a:p>
          <a:p>
            <a:pPr algn="ctr"/>
            <a:r>
              <a:rPr lang="en-US" sz="5333" b="1" dirty="0">
                <a:solidFill>
                  <a:schemeClr val="bg2">
                    <a:lumMod val="10000"/>
                  </a:schemeClr>
                </a:solidFill>
                <a:latin typeface="Arial" panose="020B0604020202020204" pitchFamily="34" charset="0"/>
                <a:cs typeface="Arial" panose="020B0604020202020204" pitchFamily="34" charset="0"/>
              </a:rPr>
              <a:t>Phase</a:t>
            </a:r>
            <a:endParaRPr lang="en-IE" sz="2400" b="1" dirty="0">
              <a:solidFill>
                <a:schemeClr val="bg2">
                  <a:lumMod val="1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00434B-EE96-0282-DB05-F032A94583E4}"/>
              </a:ext>
            </a:extLst>
          </p:cNvPr>
          <p:cNvSpPr txBox="1"/>
          <p:nvPr/>
        </p:nvSpPr>
        <p:spPr>
          <a:xfrm>
            <a:off x="2794000" y="4519414"/>
            <a:ext cx="1737360" cy="584775"/>
          </a:xfrm>
          <a:prstGeom prst="rect">
            <a:avLst/>
          </a:prstGeom>
          <a:noFill/>
        </p:spPr>
        <p:txBody>
          <a:bodyPr wrap="square" rtlCol="0">
            <a:spAutoFit/>
          </a:bodyPr>
          <a:lstStyle/>
          <a:p>
            <a:r>
              <a:rPr lang="en-US" sz="3200" b="1" dirty="0">
                <a:solidFill>
                  <a:schemeClr val="bg1"/>
                </a:solidFill>
              </a:rPr>
              <a:t>ACTION</a:t>
            </a:r>
            <a:endParaRPr lang="en-IE" sz="3200" b="1" dirty="0">
              <a:solidFill>
                <a:schemeClr val="bg1"/>
              </a:solidFill>
            </a:endParaRPr>
          </a:p>
        </p:txBody>
      </p:sp>
    </p:spTree>
    <p:extLst>
      <p:ext uri="{BB962C8B-B14F-4D97-AF65-F5344CB8AC3E}">
        <p14:creationId xmlns:p14="http://schemas.microsoft.com/office/powerpoint/2010/main" val="339303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0688B3-0285-042C-30F5-CBC81E825C4A}"/>
              </a:ext>
            </a:extLst>
          </p:cNvPr>
          <p:cNvSpPr>
            <a:spLocks noGrp="1"/>
          </p:cNvSpPr>
          <p:nvPr>
            <p:ph type="body" sz="quarter" idx="13"/>
          </p:nvPr>
        </p:nvSpPr>
        <p:spPr/>
        <p:txBody>
          <a:bodyPr/>
          <a:lstStyle/>
          <a:p>
            <a:r>
              <a:rPr lang="en-GB" dirty="0">
                <a:latin typeface="+mj-lt"/>
              </a:rPr>
              <a:t>IP Mediation Conference 2025</a:t>
            </a:r>
          </a:p>
        </p:txBody>
      </p:sp>
      <p:sp>
        <p:nvSpPr>
          <p:cNvPr id="7" name="TextBox 72">
            <a:extLst>
              <a:ext uri="{FF2B5EF4-FFF2-40B4-BE49-F238E27FC236}">
                <a16:creationId xmlns:a16="http://schemas.microsoft.com/office/drawing/2014/main" id="{3F00AC0A-0AAA-D335-624C-FF65683751F2}"/>
              </a:ext>
            </a:extLst>
          </p:cNvPr>
          <p:cNvSpPr txBox="1"/>
          <p:nvPr/>
        </p:nvSpPr>
        <p:spPr>
          <a:xfrm>
            <a:off x="2360896" y="2146300"/>
            <a:ext cx="3176304"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KEY</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PRINCIPLES</a:t>
            </a:r>
          </a:p>
        </p:txBody>
      </p:sp>
      <p:sp>
        <p:nvSpPr>
          <p:cNvPr id="15" name="TextBox 72">
            <a:extLst>
              <a:ext uri="{FF2B5EF4-FFF2-40B4-BE49-F238E27FC236}">
                <a16:creationId xmlns:a16="http://schemas.microsoft.com/office/drawing/2014/main" id="{384B5CE2-4F62-43AE-D77B-F76770422FA9}"/>
              </a:ext>
            </a:extLst>
          </p:cNvPr>
          <p:cNvSpPr txBox="1"/>
          <p:nvPr/>
        </p:nvSpPr>
        <p:spPr>
          <a:xfrm>
            <a:off x="6846141" y="2194734"/>
            <a:ext cx="2882377"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OPENING</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STATEMENTS</a:t>
            </a:r>
          </a:p>
        </p:txBody>
      </p:sp>
      <p:graphicFrame>
        <p:nvGraphicFramePr>
          <p:cNvPr id="6" name="Content Placeholder 2">
            <a:extLst>
              <a:ext uri="{FF2B5EF4-FFF2-40B4-BE49-F238E27FC236}">
                <a16:creationId xmlns:a16="http://schemas.microsoft.com/office/drawing/2014/main" id="{B9DACD11-098A-F47D-0DA5-0922DE59B578}"/>
              </a:ext>
            </a:extLst>
          </p:cNvPr>
          <p:cNvGraphicFramePr>
            <a:graphicFrameLocks noGrp="1"/>
          </p:cNvGraphicFramePr>
          <p:nvPr>
            <p:ph sz="quarter" idx="11"/>
            <p:extLst>
              <p:ext uri="{D42A27DB-BD31-4B8C-83A1-F6EECF244321}">
                <p14:modId xmlns:p14="http://schemas.microsoft.com/office/powerpoint/2010/main" val="2738681626"/>
              </p:ext>
            </p:extLst>
          </p:nvPr>
        </p:nvGraphicFramePr>
        <p:xfrm>
          <a:off x="2773681" y="1148081"/>
          <a:ext cx="6522720" cy="5420360"/>
        </p:xfrm>
        <a:graphic>
          <a:graphicData uri="http://schemas.openxmlformats.org/drawingml/2006/table">
            <a:tbl>
              <a:tblPr firstRow="1" bandRow="1">
                <a:tableStyleId>{5C22544A-7EE6-4342-B048-85BDC9FD1C3A}</a:tableStyleId>
              </a:tblPr>
              <a:tblGrid>
                <a:gridCol w="6522720">
                  <a:extLst>
                    <a:ext uri="{9D8B030D-6E8A-4147-A177-3AD203B41FA5}">
                      <a16:colId xmlns:a16="http://schemas.microsoft.com/office/drawing/2014/main" val="4063602014"/>
                    </a:ext>
                  </a:extLst>
                </a:gridCol>
              </a:tblGrid>
              <a:tr h="627078">
                <a:tc>
                  <a:txBody>
                    <a:bodyPr/>
                    <a:lstStyle/>
                    <a:p>
                      <a:pPr algn="ctr"/>
                      <a:r>
                        <a:rPr lang="en-US" sz="2800" dirty="0">
                          <a:latin typeface="Arial" panose="020B0604020202020204" pitchFamily="34" charset="0"/>
                          <a:cs typeface="Arial" panose="020B0604020202020204" pitchFamily="34" charset="0"/>
                        </a:rPr>
                        <a:t>Key elements</a:t>
                      </a:r>
                      <a:endParaRPr lang="en-IE" sz="28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4793282">
                <a:tc>
                  <a:txBody>
                    <a:bodyPr/>
                    <a:lstStyle/>
                    <a:p>
                      <a:pPr lvl="0" algn="ctr"/>
                      <a:endParaRPr lang="en-US" sz="2400" b="1" kern="1200" dirty="0">
                        <a:solidFill>
                          <a:schemeClr val="dk1"/>
                        </a:solidFill>
                        <a:effectLst/>
                        <a:latin typeface="Arial" panose="020B0604020202020204" pitchFamily="34" charset="0"/>
                        <a:ea typeface="+mn-ea"/>
                        <a:cs typeface="Arial" panose="020B0604020202020204" pitchFamily="34" charset="0"/>
                      </a:endParaRPr>
                    </a:p>
                    <a:p>
                      <a:pPr lvl="0" algn="ctr"/>
                      <a:r>
                        <a:rPr lang="en-US" sz="2800" b="1" kern="1200" dirty="0">
                          <a:solidFill>
                            <a:schemeClr val="dk1"/>
                          </a:solidFill>
                          <a:effectLst/>
                          <a:latin typeface="Arial" panose="020B0604020202020204" pitchFamily="34" charset="0"/>
                          <a:ea typeface="+mn-ea"/>
                          <a:cs typeface="Arial" panose="020B0604020202020204" pitchFamily="34" charset="0"/>
                        </a:rPr>
                        <a:t>Moment of deadlock </a:t>
                      </a:r>
                    </a:p>
                    <a:p>
                      <a:pPr lvl="0" algn="ctr"/>
                      <a:endParaRPr lang="en-US" sz="2800" b="1" kern="1200" dirty="0">
                        <a:solidFill>
                          <a:schemeClr val="dk1"/>
                        </a:solidFill>
                        <a:effectLst/>
                        <a:latin typeface="Arial" panose="020B0604020202020204" pitchFamily="34" charset="0"/>
                        <a:ea typeface="+mn-ea"/>
                        <a:cs typeface="Arial" panose="020B0604020202020204" pitchFamily="34" charset="0"/>
                      </a:endParaRPr>
                    </a:p>
                    <a:p>
                      <a:pPr lvl="0" algn="ctr"/>
                      <a:r>
                        <a:rPr lang="en-US" sz="2800" b="1" kern="1200" dirty="0">
                          <a:solidFill>
                            <a:schemeClr val="dk1"/>
                          </a:solidFill>
                          <a:effectLst/>
                          <a:latin typeface="Arial" panose="020B0604020202020204" pitchFamily="34" charset="0"/>
                          <a:ea typeface="+mn-ea"/>
                          <a:cs typeface="Arial" panose="020B0604020202020204" pitchFamily="34" charset="0"/>
                        </a:rPr>
                        <a:t>Reality testing</a:t>
                      </a:r>
                    </a:p>
                    <a:p>
                      <a:pPr lvl="0" algn="ctr"/>
                      <a:endParaRPr lang="en-US" sz="2800" b="1" kern="1200" dirty="0">
                        <a:solidFill>
                          <a:schemeClr val="dk1"/>
                        </a:solidFill>
                        <a:effectLst/>
                        <a:latin typeface="Arial" panose="020B0604020202020204" pitchFamily="34" charset="0"/>
                        <a:ea typeface="+mn-ea"/>
                        <a:cs typeface="Arial" panose="020B0604020202020204" pitchFamily="34" charset="0"/>
                      </a:endParaRPr>
                    </a:p>
                    <a:p>
                      <a:pPr lvl="0" algn="ctr"/>
                      <a:r>
                        <a:rPr lang="en-US" sz="2800" b="1" kern="1200" dirty="0">
                          <a:solidFill>
                            <a:schemeClr val="dk1"/>
                          </a:solidFill>
                          <a:effectLst/>
                          <a:latin typeface="Arial" panose="020B0604020202020204" pitchFamily="34" charset="0"/>
                          <a:ea typeface="+mn-ea"/>
                          <a:cs typeface="Arial" panose="020B0604020202020204" pitchFamily="34" charset="0"/>
                        </a:rPr>
                        <a:t>De-escalation of conflict </a:t>
                      </a:r>
                    </a:p>
                    <a:p>
                      <a:pPr lvl="0" algn="ctr"/>
                      <a:endParaRPr lang="en-US" sz="2800" b="1" kern="1200" dirty="0">
                        <a:solidFill>
                          <a:schemeClr val="dk1"/>
                        </a:solidFill>
                        <a:effectLst/>
                        <a:latin typeface="Arial" panose="020B0604020202020204" pitchFamily="34" charset="0"/>
                        <a:ea typeface="+mn-ea"/>
                        <a:cs typeface="Arial" panose="020B0604020202020204" pitchFamily="34" charset="0"/>
                      </a:endParaRPr>
                    </a:p>
                    <a:p>
                      <a:pPr lvl="0" algn="ctr"/>
                      <a:r>
                        <a:rPr lang="en-GB" sz="2800" b="1" kern="1200" dirty="0">
                          <a:solidFill>
                            <a:schemeClr val="dk1"/>
                          </a:solidFill>
                          <a:effectLst/>
                          <a:latin typeface="Arial" panose="020B0604020202020204" pitchFamily="34" charset="0"/>
                          <a:ea typeface="+mn-ea"/>
                          <a:cs typeface="Arial" panose="020B0604020202020204" pitchFamily="34" charset="0"/>
                        </a:rPr>
                        <a:t>Flexibility around interests</a:t>
                      </a:r>
                      <a:endParaRPr lang="en-US" sz="2800" b="1" kern="1200" dirty="0">
                        <a:solidFill>
                          <a:schemeClr val="dk1"/>
                        </a:solidFill>
                        <a:effectLst/>
                        <a:latin typeface="Arial" panose="020B0604020202020204" pitchFamily="34" charset="0"/>
                        <a:ea typeface="+mn-ea"/>
                        <a:cs typeface="Arial" panose="020B0604020202020204" pitchFamily="34" charset="0"/>
                      </a:endParaRPr>
                    </a:p>
                    <a:p>
                      <a:pPr lvl="0" algn="ctr"/>
                      <a:endParaRPr lang="en-US" sz="2800" b="1" kern="1200" dirty="0">
                        <a:solidFill>
                          <a:schemeClr val="dk1"/>
                        </a:solidFill>
                        <a:effectLst/>
                        <a:latin typeface="Arial" panose="020B0604020202020204" pitchFamily="34" charset="0"/>
                        <a:ea typeface="+mn-ea"/>
                        <a:cs typeface="Arial" panose="020B0604020202020204" pitchFamily="34" charset="0"/>
                      </a:endParaRPr>
                    </a:p>
                    <a:p>
                      <a:pPr lvl="0" algn="ctr"/>
                      <a:r>
                        <a:rPr lang="en-US" sz="2800" b="1" kern="1200" dirty="0">
                          <a:solidFill>
                            <a:schemeClr val="dk1"/>
                          </a:solidFill>
                          <a:effectLst/>
                          <a:latin typeface="Arial" panose="020B0604020202020204" pitchFamily="34" charset="0"/>
                          <a:ea typeface="+mn-ea"/>
                          <a:cs typeface="Arial" panose="020B0604020202020204" pitchFamily="34" charset="0"/>
                        </a:rPr>
                        <a:t>Shape conditions for mutual agreement</a:t>
                      </a:r>
                      <a:endParaRPr lang="en-IE" sz="2800" b="1" kern="1200" dirty="0">
                        <a:solidFill>
                          <a:schemeClr val="dk1"/>
                        </a:solidFill>
                        <a:effectLst/>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1413769296"/>
                  </a:ext>
                </a:extLst>
              </a:tr>
            </a:tbl>
          </a:graphicData>
        </a:graphic>
      </p:graphicFrame>
    </p:spTree>
    <p:extLst>
      <p:ext uri="{BB962C8B-B14F-4D97-AF65-F5344CB8AC3E}">
        <p14:creationId xmlns:p14="http://schemas.microsoft.com/office/powerpoint/2010/main" val="155838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ck and white film board">
            <a:extLst>
              <a:ext uri="{FF2B5EF4-FFF2-40B4-BE49-F238E27FC236}">
                <a16:creationId xmlns:a16="http://schemas.microsoft.com/office/drawing/2014/main" id="{32C0DB74-02C2-CA00-47BE-DB242CECE675}"/>
              </a:ext>
            </a:extLst>
          </p:cNvPr>
          <p:cNvPicPr>
            <a:picLocks noChangeAspect="1"/>
          </p:cNvPicPr>
          <p:nvPr/>
        </p:nvPicPr>
        <p:blipFill>
          <a:blip r:embed="rId3"/>
          <a:srcRect l="35631" r="10596" b="3555"/>
          <a:stretch/>
        </p:blipFill>
        <p:spPr>
          <a:xfrm>
            <a:off x="1925512" y="1484888"/>
            <a:ext cx="3549557" cy="4243824"/>
          </a:xfrm>
          <a:prstGeom prst="rect">
            <a:avLst/>
          </a:prstGeom>
        </p:spPr>
      </p:pic>
      <p:sp>
        <p:nvSpPr>
          <p:cNvPr id="9" name="TextBox 8">
            <a:extLst>
              <a:ext uri="{FF2B5EF4-FFF2-40B4-BE49-F238E27FC236}">
                <a16:creationId xmlns:a16="http://schemas.microsoft.com/office/drawing/2014/main" id="{C307AE50-F549-6840-9349-08E3EFF3904F}"/>
              </a:ext>
            </a:extLst>
          </p:cNvPr>
          <p:cNvSpPr txBox="1"/>
          <p:nvPr/>
        </p:nvSpPr>
        <p:spPr>
          <a:xfrm>
            <a:off x="6280653" y="3241041"/>
            <a:ext cx="4102406" cy="1733680"/>
          </a:xfrm>
          <a:prstGeom prst="rect">
            <a:avLst/>
          </a:prstGeom>
          <a:noFill/>
        </p:spPr>
        <p:txBody>
          <a:bodyPr wrap="none" rtlCol="0">
            <a:spAutoFit/>
          </a:bodyPr>
          <a:lstStyle/>
          <a:p>
            <a:pPr algn="ctr"/>
            <a:r>
              <a:rPr lang="en-US" sz="5333" b="1" dirty="0">
                <a:solidFill>
                  <a:schemeClr val="bg2">
                    <a:lumMod val="10000"/>
                  </a:schemeClr>
                </a:solidFill>
                <a:latin typeface="Arial" panose="020B0604020202020204" pitchFamily="34" charset="0"/>
                <a:cs typeface="Arial" panose="020B0604020202020204" pitchFamily="34" charset="0"/>
              </a:rPr>
              <a:t>Conclusion </a:t>
            </a:r>
          </a:p>
          <a:p>
            <a:pPr algn="ctr"/>
            <a:r>
              <a:rPr lang="en-US" sz="5333" b="1" dirty="0">
                <a:solidFill>
                  <a:schemeClr val="bg2">
                    <a:lumMod val="10000"/>
                  </a:schemeClr>
                </a:solidFill>
                <a:latin typeface="Arial" panose="020B0604020202020204" pitchFamily="34" charset="0"/>
                <a:cs typeface="Arial" panose="020B0604020202020204" pitchFamily="34" charset="0"/>
              </a:rPr>
              <a:t>Phase</a:t>
            </a:r>
            <a:endParaRPr lang="en-IE" sz="2400" b="1" dirty="0">
              <a:solidFill>
                <a:schemeClr val="bg2">
                  <a:lumMod val="1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00434B-EE96-0282-DB05-F032A94583E4}"/>
              </a:ext>
            </a:extLst>
          </p:cNvPr>
          <p:cNvSpPr txBox="1"/>
          <p:nvPr/>
        </p:nvSpPr>
        <p:spPr>
          <a:xfrm>
            <a:off x="2794000" y="4519414"/>
            <a:ext cx="1737360" cy="584775"/>
          </a:xfrm>
          <a:prstGeom prst="rect">
            <a:avLst/>
          </a:prstGeom>
          <a:noFill/>
        </p:spPr>
        <p:txBody>
          <a:bodyPr wrap="square" rtlCol="0">
            <a:spAutoFit/>
          </a:bodyPr>
          <a:lstStyle/>
          <a:p>
            <a:r>
              <a:rPr lang="en-US" sz="3200" b="1" dirty="0">
                <a:solidFill>
                  <a:schemeClr val="bg1"/>
                </a:solidFill>
              </a:rPr>
              <a:t>ACTION</a:t>
            </a:r>
            <a:endParaRPr lang="en-IE" sz="3200" b="1" dirty="0">
              <a:solidFill>
                <a:schemeClr val="bg1"/>
              </a:solidFill>
            </a:endParaRPr>
          </a:p>
        </p:txBody>
      </p:sp>
    </p:spTree>
    <p:extLst>
      <p:ext uri="{BB962C8B-B14F-4D97-AF65-F5344CB8AC3E}">
        <p14:creationId xmlns:p14="http://schemas.microsoft.com/office/powerpoint/2010/main" val="864760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72">
            <a:extLst>
              <a:ext uri="{FF2B5EF4-FFF2-40B4-BE49-F238E27FC236}">
                <a16:creationId xmlns:a16="http://schemas.microsoft.com/office/drawing/2014/main" id="{384B5CE2-4F62-43AE-D77B-F76770422FA9}"/>
              </a:ext>
            </a:extLst>
          </p:cNvPr>
          <p:cNvSpPr txBox="1"/>
          <p:nvPr/>
        </p:nvSpPr>
        <p:spPr>
          <a:xfrm>
            <a:off x="6846141" y="2194734"/>
            <a:ext cx="2882377"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OPENING</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STATEMENTS</a:t>
            </a:r>
          </a:p>
        </p:txBody>
      </p:sp>
      <p:graphicFrame>
        <p:nvGraphicFramePr>
          <p:cNvPr id="4" name="Content Placeholder 2">
            <a:extLst>
              <a:ext uri="{FF2B5EF4-FFF2-40B4-BE49-F238E27FC236}">
                <a16:creationId xmlns:a16="http://schemas.microsoft.com/office/drawing/2014/main" id="{634805A2-71AB-7423-10E5-02E75577EC61}"/>
              </a:ext>
            </a:extLst>
          </p:cNvPr>
          <p:cNvGraphicFramePr>
            <a:graphicFrameLocks noGrp="1"/>
          </p:cNvGraphicFramePr>
          <p:nvPr>
            <p:ph sz="quarter" idx="11"/>
            <p:extLst>
              <p:ext uri="{D42A27DB-BD31-4B8C-83A1-F6EECF244321}">
                <p14:modId xmlns:p14="http://schemas.microsoft.com/office/powerpoint/2010/main" val="4240507623"/>
              </p:ext>
            </p:extLst>
          </p:nvPr>
        </p:nvGraphicFramePr>
        <p:xfrm>
          <a:off x="2773681" y="1148082"/>
          <a:ext cx="6522720" cy="1371566"/>
        </p:xfrm>
        <a:graphic>
          <a:graphicData uri="http://schemas.openxmlformats.org/drawingml/2006/table">
            <a:tbl>
              <a:tblPr firstRow="1" bandRow="1">
                <a:tableStyleId>{5C22544A-7EE6-4342-B048-85BDC9FD1C3A}</a:tableStyleId>
              </a:tblPr>
              <a:tblGrid>
                <a:gridCol w="6522720">
                  <a:extLst>
                    <a:ext uri="{9D8B030D-6E8A-4147-A177-3AD203B41FA5}">
                      <a16:colId xmlns:a16="http://schemas.microsoft.com/office/drawing/2014/main" val="4063602014"/>
                    </a:ext>
                  </a:extLst>
                </a:gridCol>
              </a:tblGrid>
              <a:tr h="504563">
                <a:tc>
                  <a:txBody>
                    <a:bodyPr/>
                    <a:lstStyle/>
                    <a:p>
                      <a:pPr algn="ctr"/>
                      <a:r>
                        <a:rPr lang="en-US" sz="2800" dirty="0">
                          <a:latin typeface="Arial" panose="020B0604020202020204" pitchFamily="34" charset="0"/>
                          <a:cs typeface="Arial" panose="020B0604020202020204" pitchFamily="34" charset="0"/>
                        </a:rPr>
                        <a:t>Settlement agreement</a:t>
                      </a:r>
                      <a:endParaRPr lang="en-IE" sz="28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822926">
                <a:tc>
                  <a:txBody>
                    <a:bodyPr/>
                    <a:lstStyle/>
                    <a:p>
                      <a:pPr marL="514350" marR="0" lvl="0" indent="-514350" algn="ctr" defTabSz="914400" rtl="0" eaLnBrk="1" fontAlgn="auto" latinLnBrk="0" hangingPunct="1">
                        <a:lnSpc>
                          <a:spcPct val="100000"/>
                        </a:lnSpc>
                        <a:spcBef>
                          <a:spcPts val="0"/>
                        </a:spcBef>
                        <a:spcAft>
                          <a:spcPts val="0"/>
                        </a:spcAft>
                        <a:buClrTx/>
                        <a:buSzTx/>
                        <a:buFont typeface="+mj-lt"/>
                        <a:buAutoNum type="arabicPeriod"/>
                        <a:tabLst/>
                        <a:defRPr/>
                      </a:pPr>
                      <a:r>
                        <a:rPr lang="en-US" sz="2800" b="1" kern="1200" dirty="0">
                          <a:solidFill>
                            <a:schemeClr val="dk1"/>
                          </a:solidFill>
                          <a:effectLst/>
                          <a:latin typeface="Arial" panose="020B0604020202020204" pitchFamily="34" charset="0"/>
                          <a:ea typeface="+mn-ea"/>
                          <a:cs typeface="Arial" panose="020B0604020202020204" pitchFamily="34" charset="0"/>
                        </a:rPr>
                        <a:t>Limitation of Class 9</a:t>
                      </a:r>
                    </a:p>
                  </a:txBody>
                  <a:tcPr marL="121920" marR="121920" marT="60960" marB="60960"/>
                </a:tc>
                <a:extLst>
                  <a:ext uri="{0D108BD9-81ED-4DB2-BD59-A6C34878D82A}">
                    <a16:rowId xmlns:a16="http://schemas.microsoft.com/office/drawing/2014/main" val="1413769296"/>
                  </a:ext>
                </a:extLst>
              </a:tr>
            </a:tbl>
          </a:graphicData>
        </a:graphic>
      </p:graphicFrame>
      <p:sp>
        <p:nvSpPr>
          <p:cNvPr id="10" name="TextBox 9">
            <a:extLst>
              <a:ext uri="{FF2B5EF4-FFF2-40B4-BE49-F238E27FC236}">
                <a16:creationId xmlns:a16="http://schemas.microsoft.com/office/drawing/2014/main" id="{FDE2FA0B-CC73-6ED4-2B17-0373F2047A6E}"/>
              </a:ext>
            </a:extLst>
          </p:cNvPr>
          <p:cNvSpPr txBox="1"/>
          <p:nvPr/>
        </p:nvSpPr>
        <p:spPr>
          <a:xfrm>
            <a:off x="2773681" y="2717647"/>
            <a:ext cx="6522720" cy="800219"/>
          </a:xfrm>
          <a:prstGeom prst="rect">
            <a:avLst/>
          </a:prstGeom>
          <a:solidFill>
            <a:schemeClr val="bg2">
              <a:lumMod val="90000"/>
            </a:schemeClr>
          </a:solidFill>
        </p:spPr>
        <p:txBody>
          <a:bodyPr wrap="square" rtlCol="0">
            <a:spAutoFit/>
          </a:bodyPr>
          <a:lstStyle/>
          <a:p>
            <a:pPr algn="ctr"/>
            <a:r>
              <a:rPr lang="en-US" sz="2800" b="1" dirty="0">
                <a:latin typeface="Arial" panose="020B0604020202020204" pitchFamily="34" charset="0"/>
                <a:cs typeface="Arial" panose="020B0604020202020204" pitchFamily="34" charset="0"/>
              </a:rPr>
              <a:t>2. </a:t>
            </a:r>
            <a:r>
              <a:rPr lang="en-US" sz="2800" b="1" kern="1200" dirty="0">
                <a:solidFill>
                  <a:schemeClr val="dk1"/>
                </a:solidFill>
                <a:effectLst/>
                <a:latin typeface="Arial" panose="020B0604020202020204" pitchFamily="34" charset="0"/>
                <a:cs typeface="Arial" panose="020B0604020202020204" pitchFamily="34" charset="0"/>
              </a:rPr>
              <a:t>Brand Differentiation</a:t>
            </a:r>
          </a:p>
          <a:p>
            <a:r>
              <a:rPr lang="en-US" dirty="0"/>
              <a:t> </a:t>
            </a:r>
            <a:endParaRPr lang="en-IE" dirty="0"/>
          </a:p>
        </p:txBody>
      </p:sp>
      <p:sp>
        <p:nvSpPr>
          <p:cNvPr id="13" name="TextBox 12">
            <a:extLst>
              <a:ext uri="{FF2B5EF4-FFF2-40B4-BE49-F238E27FC236}">
                <a16:creationId xmlns:a16="http://schemas.microsoft.com/office/drawing/2014/main" id="{29072A28-87A0-60A7-C1AA-7E10D02363FB}"/>
              </a:ext>
            </a:extLst>
          </p:cNvPr>
          <p:cNvSpPr txBox="1"/>
          <p:nvPr/>
        </p:nvSpPr>
        <p:spPr>
          <a:xfrm>
            <a:off x="2773681" y="3715865"/>
            <a:ext cx="6522720" cy="800219"/>
          </a:xfrm>
          <a:prstGeom prst="rect">
            <a:avLst/>
          </a:prstGeom>
          <a:solidFill>
            <a:schemeClr val="bg2">
              <a:lumMod val="90000"/>
            </a:schemeClr>
          </a:solidFill>
        </p:spPr>
        <p:txBody>
          <a:bodyPr wrap="square" rtlCol="0">
            <a:spAutoFit/>
          </a:bodyPr>
          <a:lstStyle/>
          <a:p>
            <a:pPr algn="ctr"/>
            <a:r>
              <a:rPr lang="en-US" sz="2800" b="1" dirty="0">
                <a:latin typeface="Arial" panose="020B0604020202020204" pitchFamily="34" charset="0"/>
                <a:cs typeface="Arial" panose="020B0604020202020204" pitchFamily="34" charset="0"/>
              </a:rPr>
              <a:t>3. Sector Commitment</a:t>
            </a:r>
          </a:p>
          <a:p>
            <a:endParaRPr lang="en-IE" dirty="0"/>
          </a:p>
        </p:txBody>
      </p:sp>
      <p:sp>
        <p:nvSpPr>
          <p:cNvPr id="17" name="TextBox 16">
            <a:extLst>
              <a:ext uri="{FF2B5EF4-FFF2-40B4-BE49-F238E27FC236}">
                <a16:creationId xmlns:a16="http://schemas.microsoft.com/office/drawing/2014/main" id="{4E38C131-DACE-4FE7-FDDE-1618AB6E4B6F}"/>
              </a:ext>
            </a:extLst>
          </p:cNvPr>
          <p:cNvSpPr txBox="1"/>
          <p:nvPr/>
        </p:nvSpPr>
        <p:spPr>
          <a:xfrm>
            <a:off x="2773681" y="4714083"/>
            <a:ext cx="6522720" cy="800219"/>
          </a:xfrm>
          <a:prstGeom prst="rect">
            <a:avLst/>
          </a:prstGeom>
          <a:solidFill>
            <a:schemeClr val="bg2">
              <a:lumMod val="90000"/>
            </a:schemeClr>
          </a:solidFill>
        </p:spPr>
        <p:txBody>
          <a:bodyPr wrap="square" rtlCol="0">
            <a:spAutoFit/>
          </a:bodyPr>
          <a:lstStyle/>
          <a:p>
            <a:pPr algn="ctr"/>
            <a:r>
              <a:rPr lang="en-US" sz="2800" b="1" dirty="0">
                <a:latin typeface="Arial" panose="020B0604020202020204" pitchFamily="34" charset="0"/>
                <a:cs typeface="Arial" panose="020B0604020202020204" pitchFamily="34" charset="0"/>
              </a:rPr>
              <a:t>4. Mutual Notification Clause </a:t>
            </a:r>
          </a:p>
          <a:p>
            <a:endParaRPr lang="en-IE" dirty="0"/>
          </a:p>
        </p:txBody>
      </p:sp>
    </p:spTree>
    <p:extLst>
      <p:ext uri="{BB962C8B-B14F-4D97-AF65-F5344CB8AC3E}">
        <p14:creationId xmlns:p14="http://schemas.microsoft.com/office/powerpoint/2010/main" val="203488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2">
            <a:extLst>
              <a:ext uri="{FF2B5EF4-FFF2-40B4-BE49-F238E27FC236}">
                <a16:creationId xmlns:a16="http://schemas.microsoft.com/office/drawing/2014/main" id="{3F00AC0A-0AAA-D335-624C-FF65683751F2}"/>
              </a:ext>
            </a:extLst>
          </p:cNvPr>
          <p:cNvSpPr txBox="1"/>
          <p:nvPr/>
        </p:nvSpPr>
        <p:spPr>
          <a:xfrm>
            <a:off x="2360896" y="2146300"/>
            <a:ext cx="3176304"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KEY</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PRINCIPLES</a:t>
            </a:r>
          </a:p>
        </p:txBody>
      </p:sp>
      <p:sp>
        <p:nvSpPr>
          <p:cNvPr id="15" name="TextBox 72">
            <a:extLst>
              <a:ext uri="{FF2B5EF4-FFF2-40B4-BE49-F238E27FC236}">
                <a16:creationId xmlns:a16="http://schemas.microsoft.com/office/drawing/2014/main" id="{384B5CE2-4F62-43AE-D77B-F76770422FA9}"/>
              </a:ext>
            </a:extLst>
          </p:cNvPr>
          <p:cNvSpPr txBox="1"/>
          <p:nvPr/>
        </p:nvSpPr>
        <p:spPr>
          <a:xfrm>
            <a:off x="6846141" y="2194734"/>
            <a:ext cx="2882377"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OPENING</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STATEMENTS</a:t>
            </a:r>
          </a:p>
        </p:txBody>
      </p:sp>
      <p:graphicFrame>
        <p:nvGraphicFramePr>
          <p:cNvPr id="6" name="Content Placeholder 2">
            <a:extLst>
              <a:ext uri="{FF2B5EF4-FFF2-40B4-BE49-F238E27FC236}">
                <a16:creationId xmlns:a16="http://schemas.microsoft.com/office/drawing/2014/main" id="{B9DACD11-098A-F47D-0DA5-0922DE59B578}"/>
              </a:ext>
            </a:extLst>
          </p:cNvPr>
          <p:cNvGraphicFramePr>
            <a:graphicFrameLocks noGrp="1"/>
          </p:cNvGraphicFramePr>
          <p:nvPr>
            <p:ph sz="quarter" idx="11"/>
            <p:extLst>
              <p:ext uri="{D42A27DB-BD31-4B8C-83A1-F6EECF244321}">
                <p14:modId xmlns:p14="http://schemas.microsoft.com/office/powerpoint/2010/main" val="3492662176"/>
              </p:ext>
            </p:extLst>
          </p:nvPr>
        </p:nvGraphicFramePr>
        <p:xfrm>
          <a:off x="693883" y="1041541"/>
          <a:ext cx="10804233" cy="2438385"/>
        </p:xfrm>
        <a:graphic>
          <a:graphicData uri="http://schemas.openxmlformats.org/drawingml/2006/table">
            <a:tbl>
              <a:tblPr firstRow="1" bandRow="1">
                <a:tableStyleId>{5C22544A-7EE6-4342-B048-85BDC9FD1C3A}</a:tableStyleId>
              </a:tblPr>
              <a:tblGrid>
                <a:gridCol w="10804233">
                  <a:extLst>
                    <a:ext uri="{9D8B030D-6E8A-4147-A177-3AD203B41FA5}">
                      <a16:colId xmlns:a16="http://schemas.microsoft.com/office/drawing/2014/main" val="4063602014"/>
                    </a:ext>
                  </a:extLst>
                </a:gridCol>
              </a:tblGrid>
              <a:tr h="289434">
                <a:tc>
                  <a:txBody>
                    <a:bodyPr/>
                    <a:lstStyle/>
                    <a:p>
                      <a:r>
                        <a:rPr lang="en-US" sz="2400" b="1" kern="1200" dirty="0">
                          <a:solidFill>
                            <a:schemeClr val="lt1"/>
                          </a:solidFill>
                          <a:effectLst/>
                          <a:latin typeface="Arial" panose="020B0604020202020204" pitchFamily="34" charset="0"/>
                          <a:ea typeface="+mn-ea"/>
                          <a:cs typeface="Arial" panose="020B0604020202020204" pitchFamily="34" charset="0"/>
                        </a:rPr>
                        <a:t>W</a:t>
                      </a:r>
                      <a:r>
                        <a:rPr lang="en-IE" sz="2400" b="1" kern="1200" dirty="0">
                          <a:solidFill>
                            <a:schemeClr val="lt1"/>
                          </a:solidFill>
                          <a:effectLst/>
                          <a:latin typeface="Arial" panose="020B0604020202020204" pitchFamily="34" charset="0"/>
                          <a:ea typeface="+mn-ea"/>
                          <a:cs typeface="Arial" panose="020B0604020202020204" pitchFamily="34" charset="0"/>
                        </a:rPr>
                        <a:t>hat happened so far</a:t>
                      </a:r>
                      <a:endParaRPr lang="en-IE"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1950705">
                <a:tc>
                  <a:txBody>
                    <a:bodyPr/>
                    <a:lstStyle/>
                    <a:p>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Opening</a:t>
                      </a:r>
                      <a:r>
                        <a:rPr lang="en-US" sz="2000" dirty="0">
                          <a:latin typeface="Arial" panose="020B0604020202020204" pitchFamily="34" charset="0"/>
                          <a:cs typeface="Arial" panose="020B0604020202020204" pitchFamily="34" charset="0"/>
                        </a:rPr>
                        <a:t> – both sides held strong positions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Exploration</a:t>
                      </a:r>
                      <a:r>
                        <a:rPr lang="en-US" sz="2000" dirty="0">
                          <a:latin typeface="Arial" panose="020B0604020202020204" pitchFamily="34" charset="0"/>
                          <a:cs typeface="Arial" panose="020B0604020202020204" pitchFamily="34" charset="0"/>
                        </a:rPr>
                        <a:t> – deeper interests revealed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Bargaining</a:t>
                      </a:r>
                      <a:r>
                        <a:rPr lang="en-US" sz="2000" dirty="0">
                          <a:latin typeface="Arial" panose="020B0604020202020204" pitchFamily="34" charset="0"/>
                          <a:cs typeface="Arial" panose="020B0604020202020204" pitchFamily="34" charset="0"/>
                        </a:rPr>
                        <a:t> – tension managed, dialogue restored</a:t>
                      </a:r>
                    </a:p>
                    <a:p>
                      <a:pPr lvl="0" algn="ctr"/>
                      <a:endParaRPr lang="en-IE" sz="1900" b="1" kern="1200" dirty="0">
                        <a:solidFill>
                          <a:schemeClr val="dk1"/>
                        </a:solidFill>
                        <a:effectLst/>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1413769296"/>
                  </a:ext>
                </a:extLst>
              </a:tr>
            </a:tbl>
          </a:graphicData>
        </a:graphic>
      </p:graphicFrame>
      <p:graphicFrame>
        <p:nvGraphicFramePr>
          <p:cNvPr id="11" name="Content Placeholder 2">
            <a:extLst>
              <a:ext uri="{FF2B5EF4-FFF2-40B4-BE49-F238E27FC236}">
                <a16:creationId xmlns:a16="http://schemas.microsoft.com/office/drawing/2014/main" id="{A61AB54B-7E18-77AB-C86C-A8B4A9C2A017}"/>
              </a:ext>
            </a:extLst>
          </p:cNvPr>
          <p:cNvGraphicFramePr>
            <a:graphicFrameLocks/>
          </p:cNvGraphicFramePr>
          <p:nvPr>
            <p:extLst>
              <p:ext uri="{D42A27DB-BD31-4B8C-83A1-F6EECF244321}">
                <p14:modId xmlns:p14="http://schemas.microsoft.com/office/powerpoint/2010/main" val="3452833948"/>
              </p:ext>
            </p:extLst>
          </p:nvPr>
        </p:nvGraphicFramePr>
        <p:xfrm>
          <a:off x="693882" y="3616563"/>
          <a:ext cx="10804233" cy="2423160"/>
        </p:xfrm>
        <a:graphic>
          <a:graphicData uri="http://schemas.openxmlformats.org/drawingml/2006/table">
            <a:tbl>
              <a:tblPr firstRow="1" bandRow="1">
                <a:tableStyleId>{5C22544A-7EE6-4342-B048-85BDC9FD1C3A}</a:tableStyleId>
              </a:tblPr>
              <a:tblGrid>
                <a:gridCol w="10804233">
                  <a:extLst>
                    <a:ext uri="{9D8B030D-6E8A-4147-A177-3AD203B41FA5}">
                      <a16:colId xmlns:a16="http://schemas.microsoft.com/office/drawing/2014/main" val="4063602014"/>
                    </a:ext>
                  </a:extLst>
                </a:gridCol>
              </a:tblGrid>
              <a:tr h="428057">
                <a:tc>
                  <a:txBody>
                    <a:bodyPr/>
                    <a:lstStyle/>
                    <a:p>
                      <a:r>
                        <a:rPr lang="en-US" sz="2400" b="1" kern="1200" dirty="0">
                          <a:solidFill>
                            <a:schemeClr val="lt1"/>
                          </a:solidFill>
                          <a:effectLst/>
                          <a:latin typeface="Arial" panose="020B0604020202020204" pitchFamily="34" charset="0"/>
                          <a:ea typeface="+mn-ea"/>
                          <a:cs typeface="Arial" panose="020B0604020202020204" pitchFamily="34" charset="0"/>
                        </a:rPr>
                        <a:t>Conclusion / Results</a:t>
                      </a:r>
                      <a:endParaRPr lang="en-IE"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1712216">
                <a:tc>
                  <a:txBody>
                    <a:bodyPr/>
                    <a:lstStyle/>
                    <a:p>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Practical solution</a:t>
                      </a:r>
                      <a:r>
                        <a:rPr lang="en-US" sz="2000" dirty="0">
                          <a:latin typeface="Arial" panose="020B0604020202020204" pitchFamily="34" charset="0"/>
                          <a:cs typeface="Arial" panose="020B0604020202020204" pitchFamily="34" charset="0"/>
                        </a:rPr>
                        <a:t> – brand safeguards &amp; legal clarity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Written agreement</a:t>
                      </a:r>
                      <a:r>
                        <a:rPr lang="en-US" sz="2000" dirty="0">
                          <a:latin typeface="Arial" panose="020B0604020202020204" pitchFamily="34" charset="0"/>
                          <a:cs typeface="Arial" panose="020B0604020202020204" pitchFamily="34" charset="0"/>
                        </a:rPr>
                        <a:t> – reflects business realities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Future communication</a:t>
                      </a:r>
                      <a:r>
                        <a:rPr lang="en-US" sz="2000" dirty="0">
                          <a:latin typeface="Arial" panose="020B0604020202020204" pitchFamily="34" charset="0"/>
                          <a:cs typeface="Arial" panose="020B0604020202020204" pitchFamily="34" charset="0"/>
                        </a:rPr>
                        <a:t> – channel open, not escalation</a:t>
                      </a:r>
                    </a:p>
                    <a:p>
                      <a:pPr lvl="0" algn="ctr"/>
                      <a:endParaRPr lang="en-IE" sz="1900" b="1" kern="1200" dirty="0">
                        <a:solidFill>
                          <a:schemeClr val="dk1"/>
                        </a:solidFill>
                        <a:effectLst/>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1413769296"/>
                  </a:ext>
                </a:extLst>
              </a:tr>
            </a:tbl>
          </a:graphicData>
        </a:graphic>
      </p:graphicFrame>
    </p:spTree>
    <p:extLst>
      <p:ext uri="{BB962C8B-B14F-4D97-AF65-F5344CB8AC3E}">
        <p14:creationId xmlns:p14="http://schemas.microsoft.com/office/powerpoint/2010/main" val="347924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2">
            <a:extLst>
              <a:ext uri="{FF2B5EF4-FFF2-40B4-BE49-F238E27FC236}">
                <a16:creationId xmlns:a16="http://schemas.microsoft.com/office/drawing/2014/main" id="{3F00AC0A-0AAA-D335-624C-FF65683751F2}"/>
              </a:ext>
            </a:extLst>
          </p:cNvPr>
          <p:cNvSpPr txBox="1"/>
          <p:nvPr/>
        </p:nvSpPr>
        <p:spPr>
          <a:xfrm>
            <a:off x="2360896" y="2146300"/>
            <a:ext cx="3176304"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KEY</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PRINCIPLES</a:t>
            </a:r>
          </a:p>
        </p:txBody>
      </p:sp>
      <p:sp>
        <p:nvSpPr>
          <p:cNvPr id="15" name="TextBox 72">
            <a:extLst>
              <a:ext uri="{FF2B5EF4-FFF2-40B4-BE49-F238E27FC236}">
                <a16:creationId xmlns:a16="http://schemas.microsoft.com/office/drawing/2014/main" id="{384B5CE2-4F62-43AE-D77B-F76770422FA9}"/>
              </a:ext>
            </a:extLst>
          </p:cNvPr>
          <p:cNvSpPr txBox="1"/>
          <p:nvPr/>
        </p:nvSpPr>
        <p:spPr>
          <a:xfrm>
            <a:off x="6846141" y="2194734"/>
            <a:ext cx="2882377"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OPENING</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STATEMENTS</a:t>
            </a:r>
          </a:p>
        </p:txBody>
      </p:sp>
      <p:pic>
        <p:nvPicPr>
          <p:cNvPr id="9" name="Content Placeholder 8" descr="Back of people's heads and raised hands at corporate presentation with speaker and whiteboard out of focus in background">
            <a:extLst>
              <a:ext uri="{FF2B5EF4-FFF2-40B4-BE49-F238E27FC236}">
                <a16:creationId xmlns:a16="http://schemas.microsoft.com/office/drawing/2014/main" id="{6F790E2C-5F01-FF4A-A068-CA62AB948276}"/>
              </a:ext>
            </a:extLst>
          </p:cNvPr>
          <p:cNvPicPr>
            <a:picLocks noGrp="1" noChangeAspect="1"/>
          </p:cNvPicPr>
          <p:nvPr>
            <p:ph sz="quarter" idx="11"/>
          </p:nvPr>
        </p:nvPicPr>
        <p:blipFill>
          <a:blip r:embed="rId3"/>
          <a:stretch>
            <a:fillRect/>
          </a:stretch>
        </p:blipFill>
        <p:spPr>
          <a:xfrm>
            <a:off x="2865730" y="1591734"/>
            <a:ext cx="6811908" cy="4533900"/>
          </a:xfrm>
        </p:spPr>
      </p:pic>
    </p:spTree>
    <p:extLst>
      <p:ext uri="{BB962C8B-B14F-4D97-AF65-F5344CB8AC3E}">
        <p14:creationId xmlns:p14="http://schemas.microsoft.com/office/powerpoint/2010/main" val="345707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borrosa de una persona&#10;&#10;El contenido generado por IA puede ser incorrecto.">
            <a:extLst>
              <a:ext uri="{FF2B5EF4-FFF2-40B4-BE49-F238E27FC236}">
                <a16:creationId xmlns:a16="http://schemas.microsoft.com/office/drawing/2014/main" id="{3C98F4A4-4300-BBA7-DA44-D4BE4BC07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4" name="TextBox 3">
            <a:extLst>
              <a:ext uri="{FF2B5EF4-FFF2-40B4-BE49-F238E27FC236}">
                <a16:creationId xmlns:a16="http://schemas.microsoft.com/office/drawing/2014/main" id="{F0C3A141-5606-B507-3F31-38230CE2E3D3}"/>
              </a:ext>
            </a:extLst>
          </p:cNvPr>
          <p:cNvSpPr txBox="1"/>
          <p:nvPr/>
        </p:nvSpPr>
        <p:spPr>
          <a:xfrm>
            <a:off x="3438143" y="3044279"/>
            <a:ext cx="5315714" cy="769441"/>
          </a:xfrm>
          <a:prstGeom prst="rect">
            <a:avLst/>
          </a:prstGeom>
          <a:noFill/>
        </p:spPr>
        <p:txBody>
          <a:bodyPr wrap="square" rtlCol="0">
            <a:spAutoFit/>
          </a:bodyPr>
          <a:lstStyle/>
          <a:p>
            <a:pPr algn="ctr"/>
            <a:r>
              <a:rPr lang="en-US" sz="4400" b="1" dirty="0">
                <a:solidFill>
                  <a:schemeClr val="bg1"/>
                </a:solidFill>
                <a:latin typeface="Open Sans" pitchFamily="2" charset="0"/>
                <a:ea typeface="Open Sans" pitchFamily="2" charset="0"/>
                <a:cs typeface="Open Sans" pitchFamily="2" charset="0"/>
              </a:rPr>
              <a:t>THANK YOU</a:t>
            </a:r>
          </a:p>
        </p:txBody>
      </p:sp>
      <p:pic>
        <p:nvPicPr>
          <p:cNvPr id="7" name="Imagen 6" descr="Logotipo&#10;&#10;El contenido generado por IA puede ser incorrecto.">
            <a:extLst>
              <a:ext uri="{FF2B5EF4-FFF2-40B4-BE49-F238E27FC236}">
                <a16:creationId xmlns:a16="http://schemas.microsoft.com/office/drawing/2014/main" id="{944FCD78-CC06-865F-2928-BB8BD874E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351" y="5330031"/>
            <a:ext cx="1713297" cy="718797"/>
          </a:xfrm>
          <a:prstGeom prst="rect">
            <a:avLst/>
          </a:prstGeom>
        </p:spPr>
      </p:pic>
    </p:spTree>
    <p:extLst>
      <p:ext uri="{BB962C8B-B14F-4D97-AF65-F5344CB8AC3E}">
        <p14:creationId xmlns:p14="http://schemas.microsoft.com/office/powerpoint/2010/main" val="4007742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B62AE5D3-C239-461B-7D31-DA32500132A8}"/>
              </a:ext>
            </a:extLst>
          </p:cNvPr>
          <p:cNvGraphicFramePr>
            <a:graphicFrameLocks noGrp="1"/>
          </p:cNvGraphicFramePr>
          <p:nvPr>
            <p:ph sz="quarter" idx="11"/>
            <p:extLst>
              <p:ext uri="{D42A27DB-BD31-4B8C-83A1-F6EECF244321}">
                <p14:modId xmlns:p14="http://schemas.microsoft.com/office/powerpoint/2010/main" val="1556477366"/>
              </p:ext>
            </p:extLst>
          </p:nvPr>
        </p:nvGraphicFramePr>
        <p:xfrm>
          <a:off x="693883" y="1109133"/>
          <a:ext cx="10804233" cy="4273973"/>
        </p:xfrm>
        <a:graphic>
          <a:graphicData uri="http://schemas.openxmlformats.org/drawingml/2006/table">
            <a:tbl>
              <a:tblPr firstRow="1" bandRow="1">
                <a:tableStyleId>{5C22544A-7EE6-4342-B048-85BDC9FD1C3A}</a:tableStyleId>
              </a:tblPr>
              <a:tblGrid>
                <a:gridCol w="10804233">
                  <a:extLst>
                    <a:ext uri="{9D8B030D-6E8A-4147-A177-3AD203B41FA5}">
                      <a16:colId xmlns:a16="http://schemas.microsoft.com/office/drawing/2014/main" val="4063602014"/>
                    </a:ext>
                  </a:extLst>
                </a:gridCol>
              </a:tblGrid>
              <a:tr h="494453">
                <a:tc>
                  <a:txBody>
                    <a:bodyPr/>
                    <a:lstStyle/>
                    <a:p>
                      <a:r>
                        <a:rPr lang="en-US" sz="2400" b="1" kern="1200" dirty="0">
                          <a:solidFill>
                            <a:schemeClr val="lt1"/>
                          </a:solidFill>
                          <a:effectLst/>
                          <a:latin typeface="Arial" panose="020B0604020202020204" pitchFamily="34" charset="0"/>
                          <a:ea typeface="+mn-ea"/>
                          <a:cs typeface="Arial" panose="020B0604020202020204" pitchFamily="34" charset="0"/>
                        </a:rPr>
                        <a:t>Master Mediator Commentary on Mediation in Action</a:t>
                      </a:r>
                      <a:endParaRPr lang="en-IE"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3779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60 min</a:t>
                      </a:r>
                      <a:r>
                        <a:rPr lang="en-US" sz="2400" dirty="0">
                          <a:latin typeface="Arial" panose="020B0604020202020204" pitchFamily="34" charset="0"/>
                          <a:cs typeface="Arial" panose="020B0604020202020204" pitchFamily="34" charset="0"/>
                        </a:rPr>
                        <a:t> – Live </a:t>
                      </a:r>
                      <a:r>
                        <a:rPr lang="en-US" sz="2400">
                          <a:latin typeface="Arial" panose="020B0604020202020204" pitchFamily="34" charset="0"/>
                          <a:cs typeface="Arial" panose="020B0604020202020204" pitchFamily="34" charset="0"/>
                        </a:rPr>
                        <a:t>role-played mediation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15 min</a:t>
                      </a:r>
                      <a:r>
                        <a:rPr lang="en-US" sz="2400" dirty="0">
                          <a:latin typeface="Arial" panose="020B0604020202020204" pitchFamily="34" charset="0"/>
                          <a:cs typeface="Arial" panose="020B0604020202020204" pitchFamily="34" charset="0"/>
                        </a:rPr>
                        <a:t> – Audience debrief &amp; Q&amp;A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Goal</a:t>
                      </a:r>
                      <a:r>
                        <a:rPr lang="en-US" sz="2400" dirty="0">
                          <a:latin typeface="Arial" panose="020B0604020202020204" pitchFamily="34" charset="0"/>
                          <a:cs typeface="Arial" panose="020B0604020202020204" pitchFamily="34" charset="0"/>
                        </a:rPr>
                        <a:t> – Show how a mediator:</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Helps parties </a:t>
                      </a:r>
                      <a:r>
                        <a:rPr lang="en-US" sz="2400" b="1" dirty="0">
                          <a:latin typeface="Arial" panose="020B0604020202020204" pitchFamily="34" charset="0"/>
                          <a:cs typeface="Arial" panose="020B0604020202020204" pitchFamily="34" charset="0"/>
                        </a:rPr>
                        <a:t>rethink rigid positions</a:t>
                      </a: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Identifies </a:t>
                      </a:r>
                      <a:r>
                        <a:rPr lang="en-US" sz="2400" b="1" dirty="0">
                          <a:latin typeface="Arial" panose="020B0604020202020204" pitchFamily="34" charset="0"/>
                          <a:cs typeface="Arial" panose="020B0604020202020204" pitchFamily="34" charset="0"/>
                        </a:rPr>
                        <a:t>underlying interests</a:t>
                      </a: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Helps find </a:t>
                      </a:r>
                      <a:r>
                        <a:rPr lang="en-US" sz="2400" b="1" dirty="0">
                          <a:latin typeface="Arial" panose="020B0604020202020204" pitchFamily="34" charset="0"/>
                          <a:cs typeface="Arial" panose="020B0604020202020204" pitchFamily="34" charset="0"/>
                        </a:rPr>
                        <a:t>mutual solutions</a:t>
                      </a:r>
                      <a:r>
                        <a:rPr lang="en-US" sz="2400" dirty="0">
                          <a:latin typeface="Arial" panose="020B0604020202020204" pitchFamily="34" charset="0"/>
                          <a:cs typeface="Arial" panose="020B0604020202020204" pitchFamily="34" charset="0"/>
                        </a:rPr>
                        <a:t> to reconcile differences</a:t>
                      </a:r>
                    </a:p>
                    <a:p>
                      <a:pPr lvl="0"/>
                      <a:endParaRPr lang="en-US" sz="2400" kern="1200" dirty="0">
                        <a:solidFill>
                          <a:schemeClr val="dk1"/>
                        </a:solidFill>
                        <a:effectLst/>
                        <a:latin typeface="Arial" panose="020B0604020202020204" pitchFamily="34" charset="0"/>
                        <a:ea typeface="+mn-ea"/>
                        <a:cs typeface="Arial" panose="020B0604020202020204" pitchFamily="34" charset="0"/>
                      </a:endParaRPr>
                    </a:p>
                    <a:p>
                      <a:pPr lvl="0"/>
                      <a:endParaRPr lang="en-IE" sz="2400" kern="1200" dirty="0">
                        <a:solidFill>
                          <a:schemeClr val="dk1"/>
                        </a:solidFill>
                        <a:effectLst/>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1413769296"/>
                  </a:ext>
                </a:extLst>
              </a:tr>
            </a:tbl>
          </a:graphicData>
        </a:graphic>
      </p:graphicFrame>
    </p:spTree>
    <p:extLst>
      <p:ext uri="{BB962C8B-B14F-4D97-AF65-F5344CB8AC3E}">
        <p14:creationId xmlns:p14="http://schemas.microsoft.com/office/powerpoint/2010/main" val="1071697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B62AE5D3-C239-461B-7D31-DA32500132A8}"/>
              </a:ext>
            </a:extLst>
          </p:cNvPr>
          <p:cNvGraphicFramePr>
            <a:graphicFrameLocks noGrp="1"/>
          </p:cNvGraphicFramePr>
          <p:nvPr>
            <p:ph sz="quarter" idx="11"/>
            <p:extLst>
              <p:ext uri="{D42A27DB-BD31-4B8C-83A1-F6EECF244321}">
                <p14:modId xmlns:p14="http://schemas.microsoft.com/office/powerpoint/2010/main" val="3475633162"/>
              </p:ext>
            </p:extLst>
          </p:nvPr>
        </p:nvGraphicFramePr>
        <p:xfrm>
          <a:off x="869951" y="1591734"/>
          <a:ext cx="10803466" cy="4192693"/>
        </p:xfrm>
        <a:graphic>
          <a:graphicData uri="http://schemas.openxmlformats.org/drawingml/2006/table">
            <a:tbl>
              <a:tblPr firstRow="1" bandRow="1">
                <a:tableStyleId>{5C22544A-7EE6-4342-B048-85BDC9FD1C3A}</a:tableStyleId>
              </a:tblPr>
              <a:tblGrid>
                <a:gridCol w="5401733">
                  <a:extLst>
                    <a:ext uri="{9D8B030D-6E8A-4147-A177-3AD203B41FA5}">
                      <a16:colId xmlns:a16="http://schemas.microsoft.com/office/drawing/2014/main" val="4063602014"/>
                    </a:ext>
                  </a:extLst>
                </a:gridCol>
                <a:gridCol w="5401733">
                  <a:extLst>
                    <a:ext uri="{9D8B030D-6E8A-4147-A177-3AD203B41FA5}">
                      <a16:colId xmlns:a16="http://schemas.microsoft.com/office/drawing/2014/main" val="1091445650"/>
                    </a:ext>
                  </a:extLst>
                </a:gridCol>
              </a:tblGrid>
              <a:tr h="494453">
                <a:tc>
                  <a:txBody>
                    <a:bodyPr/>
                    <a:lstStyle/>
                    <a:p>
                      <a:r>
                        <a:rPr lang="en-IE" sz="2400" b="1" kern="1200" dirty="0">
                          <a:solidFill>
                            <a:schemeClr val="lt1"/>
                          </a:solidFill>
                          <a:effectLst/>
                          <a:latin typeface="Arial" panose="020B0604020202020204" pitchFamily="34" charset="0"/>
                          <a:ea typeface="+mn-ea"/>
                          <a:cs typeface="Arial" panose="020B0604020202020204" pitchFamily="34" charset="0"/>
                        </a:rPr>
                        <a:t>E-MOTIX GmbH </a:t>
                      </a:r>
                      <a:endParaRPr lang="en-IE" sz="2400" dirty="0">
                        <a:latin typeface="Arial" panose="020B0604020202020204" pitchFamily="34" charset="0"/>
                        <a:cs typeface="Arial" panose="020B0604020202020204" pitchFamily="34" charset="0"/>
                      </a:endParaRPr>
                    </a:p>
                  </a:txBody>
                  <a:tcPr marL="121920" marR="121920" marT="60960" marB="60960"/>
                </a:tc>
                <a:tc>
                  <a:txBody>
                    <a:bodyPr/>
                    <a:lstStyle/>
                    <a:p>
                      <a:r>
                        <a:rPr lang="en-IE" sz="2400" b="1" kern="1200" dirty="0">
                          <a:solidFill>
                            <a:schemeClr val="lt1"/>
                          </a:solidFill>
                          <a:effectLst/>
                          <a:latin typeface="Arial" panose="020B0604020202020204" pitchFamily="34" charset="0"/>
                          <a:ea typeface="+mn-ea"/>
                          <a:cs typeface="Arial" panose="020B0604020202020204" pitchFamily="34" charset="0"/>
                        </a:rPr>
                        <a:t>EMOTEC S.A</a:t>
                      </a:r>
                      <a:endParaRPr lang="en-IE"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3698240">
                <a:tc>
                  <a:txBody>
                    <a:bodyPr/>
                    <a:lstStyle/>
                    <a:p>
                      <a:r>
                        <a:rPr lang="en-IE" sz="2400" dirty="0">
                          <a:latin typeface="Arial" panose="020B0604020202020204" pitchFamily="34" charset="0"/>
                          <a:cs typeface="Arial" panose="020B0604020202020204" pitchFamily="34" charset="0"/>
                        </a:rPr>
                        <a:t>🛴 </a:t>
                      </a:r>
                      <a:r>
                        <a:rPr lang="en-IE" sz="2400" b="1" dirty="0">
                          <a:latin typeface="Arial" panose="020B0604020202020204" pitchFamily="34" charset="0"/>
                          <a:cs typeface="Arial" panose="020B0604020202020204" pitchFamily="34" charset="0"/>
                        </a:rPr>
                        <a:t>E-scooters &amp; urban mobility</a:t>
                      </a:r>
                    </a:p>
                    <a:p>
                      <a:endParaRPr lang="en-IE"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Active in several EU countries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Manufacturing outsourced to Vietnam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Youthful, sustainable, eco-friendly brand</a:t>
                      </a:r>
                    </a:p>
                  </a:txBody>
                  <a:tcPr marL="121920" marR="121920" marT="60960" marB="60960"/>
                </a:tc>
                <a:tc>
                  <a:txBody>
                    <a:bodyPr/>
                    <a:lstStyle/>
                    <a:p>
                      <a:r>
                        <a:rPr lang="en-IE" sz="2400" dirty="0">
                          <a:latin typeface="Arial" panose="020B0604020202020204" pitchFamily="34" charset="0"/>
                          <a:cs typeface="Arial" panose="020B0604020202020204" pitchFamily="34" charset="0"/>
                        </a:rPr>
                        <a:t>⚙️ </a:t>
                      </a:r>
                      <a:r>
                        <a:rPr lang="en-IE" sz="2400" b="1" dirty="0">
                          <a:latin typeface="Arial" panose="020B0604020202020204" pitchFamily="34" charset="0"/>
                          <a:cs typeface="Arial" panose="020B0604020202020204" pitchFamily="34" charset="0"/>
                        </a:rPr>
                        <a:t>Drive systems &amp; control units</a:t>
                      </a:r>
                    </a:p>
                    <a:p>
                      <a:endParaRPr lang="en-IE" sz="2400" dirty="0">
                        <a:latin typeface="Arial" panose="020B0604020202020204" pitchFamily="34" charset="0"/>
                        <a:cs typeface="Arial" panose="020B0604020202020204" pitchFamily="34" charset="0"/>
                      </a:endParaRPr>
                    </a:p>
                    <a:p>
                      <a:r>
                        <a:rPr lang="en-IE" sz="2400" dirty="0">
                          <a:latin typeface="Arial" panose="020B0604020202020204" pitchFamily="34" charset="0"/>
                          <a:cs typeface="Arial" panose="020B0604020202020204" pitchFamily="34" charset="0"/>
                        </a:rPr>
                        <a:t>🚗 Clients: car &amp; truck manufacturers</a:t>
                      </a:r>
                    </a:p>
                    <a:p>
                      <a:endParaRPr lang="en-IE" sz="2400" dirty="0">
                        <a:latin typeface="Arial" panose="020B0604020202020204" pitchFamily="34" charset="0"/>
                        <a:cs typeface="Arial" panose="020B0604020202020204" pitchFamily="34" charset="0"/>
                      </a:endParaRPr>
                    </a:p>
                    <a:p>
                      <a:r>
                        <a:rPr lang="en-IE" sz="2400" dirty="0">
                          <a:latin typeface="Arial" panose="020B0604020202020204" pitchFamily="34" charset="0"/>
                          <a:cs typeface="Arial" panose="020B0604020202020204" pitchFamily="34" charset="0"/>
                        </a:rPr>
                        <a:t>💻 Embedded software solutions</a:t>
                      </a:r>
                    </a:p>
                    <a:p>
                      <a:endParaRPr lang="en-IE" sz="2400" dirty="0">
                        <a:latin typeface="Arial" panose="020B0604020202020204" pitchFamily="34" charset="0"/>
                        <a:cs typeface="Arial" panose="020B0604020202020204" pitchFamily="34" charset="0"/>
                      </a:endParaRPr>
                    </a:p>
                    <a:p>
                      <a:r>
                        <a:rPr lang="en-IE" sz="2400" dirty="0">
                          <a:latin typeface="Arial" panose="020B0604020202020204" pitchFamily="34" charset="0"/>
                          <a:cs typeface="Arial" panose="020B0604020202020204" pitchFamily="34" charset="0"/>
                        </a:rPr>
                        <a:t>🔗 </a:t>
                      </a:r>
                      <a:r>
                        <a:rPr lang="en-IE" sz="2400" b="0" dirty="0">
                          <a:latin typeface="Arial" panose="020B0604020202020204" pitchFamily="34" charset="0"/>
                          <a:cs typeface="Arial" panose="020B0604020202020204" pitchFamily="34" charset="0"/>
                        </a:rPr>
                        <a:t>B2B model </a:t>
                      </a:r>
                      <a:r>
                        <a:rPr lang="en-IE" sz="2400" dirty="0">
                          <a:latin typeface="Arial" panose="020B0604020202020204" pitchFamily="34" charset="0"/>
                          <a:cs typeface="Arial" panose="020B0604020202020204" pitchFamily="34" charset="0"/>
                        </a:rPr>
                        <a:t>(OEM clients only)</a:t>
                      </a:r>
                    </a:p>
                  </a:txBody>
                  <a:tcPr marL="121920" marR="121920" marT="60960" marB="60960"/>
                </a:tc>
                <a:extLst>
                  <a:ext uri="{0D108BD9-81ED-4DB2-BD59-A6C34878D82A}">
                    <a16:rowId xmlns:a16="http://schemas.microsoft.com/office/drawing/2014/main" val="1413769296"/>
                  </a:ext>
                </a:extLst>
              </a:tr>
            </a:tbl>
          </a:graphicData>
        </a:graphic>
      </p:graphicFrame>
      <p:pic>
        <p:nvPicPr>
          <p:cNvPr id="10" name="Picture 9">
            <a:extLst>
              <a:ext uri="{FF2B5EF4-FFF2-40B4-BE49-F238E27FC236}">
                <a16:creationId xmlns:a16="http://schemas.microsoft.com/office/drawing/2014/main" id="{823E0F14-DE9B-E50C-5978-34E20ACE5196}"/>
              </a:ext>
            </a:extLst>
          </p:cNvPr>
          <p:cNvPicPr>
            <a:picLocks noChangeAspect="1"/>
          </p:cNvPicPr>
          <p:nvPr/>
        </p:nvPicPr>
        <p:blipFill>
          <a:blip r:embed="rId3"/>
          <a:stretch>
            <a:fillRect/>
          </a:stretch>
        </p:blipFill>
        <p:spPr>
          <a:xfrm>
            <a:off x="3310144" y="1591734"/>
            <a:ext cx="798029" cy="478817"/>
          </a:xfrm>
          <a:prstGeom prst="rect">
            <a:avLst/>
          </a:prstGeom>
        </p:spPr>
      </p:pic>
      <p:pic>
        <p:nvPicPr>
          <p:cNvPr id="11" name="Picture 10">
            <a:extLst>
              <a:ext uri="{FF2B5EF4-FFF2-40B4-BE49-F238E27FC236}">
                <a16:creationId xmlns:a16="http://schemas.microsoft.com/office/drawing/2014/main" id="{B63AC63F-7169-6D17-E15E-BBF2D350C912}"/>
              </a:ext>
            </a:extLst>
          </p:cNvPr>
          <p:cNvPicPr>
            <a:picLocks noChangeAspect="1"/>
          </p:cNvPicPr>
          <p:nvPr/>
        </p:nvPicPr>
        <p:blipFill>
          <a:blip r:embed="rId4"/>
          <a:stretch>
            <a:fillRect/>
          </a:stretch>
        </p:blipFill>
        <p:spPr>
          <a:xfrm>
            <a:off x="8367506" y="1605897"/>
            <a:ext cx="696981" cy="464654"/>
          </a:xfrm>
          <a:prstGeom prst="rect">
            <a:avLst/>
          </a:prstGeom>
        </p:spPr>
      </p:pic>
    </p:spTree>
    <p:extLst>
      <p:ext uri="{BB962C8B-B14F-4D97-AF65-F5344CB8AC3E}">
        <p14:creationId xmlns:p14="http://schemas.microsoft.com/office/powerpoint/2010/main" val="1080002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B62AE5D3-C239-461B-7D31-DA32500132A8}"/>
              </a:ext>
            </a:extLst>
          </p:cNvPr>
          <p:cNvGraphicFramePr>
            <a:graphicFrameLocks noGrp="1"/>
          </p:cNvGraphicFramePr>
          <p:nvPr>
            <p:ph sz="quarter" idx="11"/>
            <p:extLst>
              <p:ext uri="{D42A27DB-BD31-4B8C-83A1-F6EECF244321}">
                <p14:modId xmlns:p14="http://schemas.microsoft.com/office/powerpoint/2010/main" val="1125847503"/>
              </p:ext>
            </p:extLst>
          </p:nvPr>
        </p:nvGraphicFramePr>
        <p:xfrm>
          <a:off x="869951" y="1591734"/>
          <a:ext cx="10803466" cy="4558453"/>
        </p:xfrm>
        <a:graphic>
          <a:graphicData uri="http://schemas.openxmlformats.org/drawingml/2006/table">
            <a:tbl>
              <a:tblPr firstRow="1" bandRow="1">
                <a:tableStyleId>{5C22544A-7EE6-4342-B048-85BDC9FD1C3A}</a:tableStyleId>
              </a:tblPr>
              <a:tblGrid>
                <a:gridCol w="5401733">
                  <a:extLst>
                    <a:ext uri="{9D8B030D-6E8A-4147-A177-3AD203B41FA5}">
                      <a16:colId xmlns:a16="http://schemas.microsoft.com/office/drawing/2014/main" val="4063602014"/>
                    </a:ext>
                  </a:extLst>
                </a:gridCol>
                <a:gridCol w="5401733">
                  <a:extLst>
                    <a:ext uri="{9D8B030D-6E8A-4147-A177-3AD203B41FA5}">
                      <a16:colId xmlns:a16="http://schemas.microsoft.com/office/drawing/2014/main" val="1091445650"/>
                    </a:ext>
                  </a:extLst>
                </a:gridCol>
              </a:tblGrid>
              <a:tr h="494453">
                <a:tc>
                  <a:txBody>
                    <a:bodyPr/>
                    <a:lstStyle/>
                    <a:p>
                      <a:pPr algn="ctr"/>
                      <a:r>
                        <a:rPr lang="en-IE" sz="2400" b="1" kern="1200" dirty="0">
                          <a:solidFill>
                            <a:schemeClr val="lt1"/>
                          </a:solidFill>
                          <a:effectLst/>
                          <a:latin typeface="Arial" panose="020B0604020202020204" pitchFamily="34" charset="0"/>
                          <a:ea typeface="+mn-ea"/>
                          <a:cs typeface="Arial" panose="020B0604020202020204" pitchFamily="34" charset="0"/>
                        </a:rPr>
                        <a:t>E-MOTIX</a:t>
                      </a:r>
                    </a:p>
                  </a:txBody>
                  <a:tcPr marL="121920" marR="121920" marT="60960" marB="60960"/>
                </a:tc>
                <a:tc>
                  <a:txBody>
                    <a:bodyPr/>
                    <a:lstStyle/>
                    <a:p>
                      <a:pPr algn="ctr"/>
                      <a:r>
                        <a:rPr lang="en-IE" sz="2400" b="1" kern="1200" dirty="0">
                          <a:solidFill>
                            <a:schemeClr val="lt1"/>
                          </a:solidFill>
                          <a:effectLst/>
                          <a:latin typeface="Arial" panose="020B0604020202020204" pitchFamily="34" charset="0"/>
                          <a:ea typeface="+mn-ea"/>
                          <a:cs typeface="Arial" panose="020B0604020202020204" pitchFamily="34" charset="0"/>
                        </a:rPr>
                        <a:t>EMOTEC</a:t>
                      </a:r>
                      <a:endParaRPr lang="en-IE"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40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100" b="0" kern="1200" dirty="0">
                          <a:solidFill>
                            <a:schemeClr val="dk1"/>
                          </a:solidFill>
                          <a:effectLst/>
                          <a:latin typeface="Arial" panose="020B0604020202020204" pitchFamily="34" charset="0"/>
                          <a:ea typeface="+mn-ea"/>
                          <a:cs typeface="Arial" panose="020B0604020202020204" pitchFamily="34" charset="0"/>
                        </a:rPr>
                        <a:t>EUTM application filed in </a:t>
                      </a:r>
                      <a:r>
                        <a:rPr lang="en-IE" sz="2100" b="1" kern="1200" dirty="0">
                          <a:solidFill>
                            <a:schemeClr val="dk1"/>
                          </a:solidFill>
                          <a:effectLst/>
                          <a:latin typeface="Arial" panose="020B0604020202020204" pitchFamily="34" charset="0"/>
                          <a:ea typeface="+mn-ea"/>
                          <a:cs typeface="Arial" panose="020B0604020202020204" pitchFamily="34" charset="0"/>
                        </a:rPr>
                        <a:t>2024</a:t>
                      </a:r>
                    </a:p>
                    <a:p>
                      <a:pPr lvl="0" algn="ctr"/>
                      <a:endParaRPr lang="en-IE" sz="2400" kern="1200" dirty="0">
                        <a:solidFill>
                          <a:schemeClr val="dk1"/>
                        </a:solidFill>
                        <a:effectLst/>
                        <a:latin typeface="Arial" panose="020B0604020202020204" pitchFamily="34" charset="0"/>
                        <a:ea typeface="+mn-ea"/>
                        <a:cs typeface="Arial" panose="020B0604020202020204" pitchFamily="34" charset="0"/>
                      </a:endParaRPr>
                    </a:p>
                    <a:p>
                      <a:pPr lvl="0" algn="l"/>
                      <a:r>
                        <a:rPr lang="en-US" sz="2100" b="1" kern="1200" dirty="0">
                          <a:solidFill>
                            <a:schemeClr val="dk1"/>
                          </a:solidFill>
                          <a:effectLst/>
                          <a:latin typeface="Arial" panose="020B0604020202020204" pitchFamily="34" charset="0"/>
                          <a:ea typeface="+mn-ea"/>
                          <a:cs typeface="Arial" panose="020B0604020202020204" pitchFamily="34" charset="0"/>
                        </a:rPr>
                        <a:t>Class 9: </a:t>
                      </a:r>
                      <a:r>
                        <a:rPr lang="en-US" sz="2100" kern="1200" dirty="0">
                          <a:solidFill>
                            <a:schemeClr val="dk1"/>
                          </a:solidFill>
                          <a:effectLst/>
                          <a:latin typeface="Arial" panose="020B0604020202020204" pitchFamily="34" charset="0"/>
                          <a:ea typeface="+mn-ea"/>
                          <a:cs typeface="Arial" panose="020B0604020202020204" pitchFamily="34" charset="0"/>
                        </a:rPr>
                        <a:t>mobile apps, battery chargers, GPS modules, on-board software</a:t>
                      </a:r>
                    </a:p>
                    <a:p>
                      <a:pPr lvl="0" algn="l"/>
                      <a:endParaRPr lang="en-US" sz="2100" kern="1200" dirty="0">
                        <a:solidFill>
                          <a:schemeClr val="dk1"/>
                        </a:solidFill>
                        <a:effectLst/>
                        <a:latin typeface="Arial" panose="020B0604020202020204" pitchFamily="34" charset="0"/>
                        <a:ea typeface="+mn-ea"/>
                        <a:cs typeface="Arial" panose="020B0604020202020204" pitchFamily="34" charset="0"/>
                      </a:endParaRPr>
                    </a:p>
                    <a:p>
                      <a:pPr lvl="0" algn="l"/>
                      <a:r>
                        <a:rPr lang="en-US" sz="2100" b="1" kern="1200" dirty="0">
                          <a:solidFill>
                            <a:schemeClr val="dk1"/>
                          </a:solidFill>
                          <a:effectLst/>
                          <a:latin typeface="Arial" panose="020B0604020202020204" pitchFamily="34" charset="0"/>
                          <a:ea typeface="+mn-ea"/>
                          <a:cs typeface="Arial" panose="020B0604020202020204" pitchFamily="34" charset="0"/>
                        </a:rPr>
                        <a:t>Class 12: </a:t>
                      </a:r>
                      <a:r>
                        <a:rPr lang="en-US" sz="2100" kern="1200" dirty="0">
                          <a:solidFill>
                            <a:schemeClr val="dk1"/>
                          </a:solidFill>
                          <a:effectLst/>
                          <a:latin typeface="Arial" panose="020B0604020202020204" pitchFamily="34" charset="0"/>
                          <a:ea typeface="+mn-ea"/>
                          <a:cs typeface="Arial" panose="020B0604020202020204" pitchFamily="34" charset="0"/>
                        </a:rPr>
                        <a:t>electric scooters, personal mobility devices </a:t>
                      </a:r>
                    </a:p>
                    <a:p>
                      <a:pPr lvl="0" algn="ctr"/>
                      <a:endParaRPr lang="en-IE" sz="2100" kern="1200" dirty="0">
                        <a:solidFill>
                          <a:schemeClr val="dk1"/>
                        </a:solidFill>
                        <a:effectLst/>
                        <a:latin typeface="Arial" panose="020B0604020202020204" pitchFamily="34" charset="0"/>
                        <a:ea typeface="+mn-ea"/>
                        <a:cs typeface="Arial" panose="020B0604020202020204" pitchFamily="34" charset="0"/>
                      </a:endParaRPr>
                    </a:p>
                    <a:p>
                      <a:pPr lvl="0" algn="ctr"/>
                      <a:endParaRPr lang="en-IE" sz="2100" kern="1200" dirty="0">
                        <a:solidFill>
                          <a:schemeClr val="dk1"/>
                        </a:solidFill>
                        <a:effectLst/>
                        <a:latin typeface="Arial" panose="020B0604020202020204" pitchFamily="34" charset="0"/>
                        <a:ea typeface="+mn-ea"/>
                        <a:cs typeface="Arial" panose="020B0604020202020204" pitchFamily="34" charset="0"/>
                      </a:endParaRPr>
                    </a:p>
                    <a:p>
                      <a:pPr lvl="0" algn="ctr"/>
                      <a:endParaRPr lang="en-IE" sz="2100" kern="1200" dirty="0">
                        <a:solidFill>
                          <a:schemeClr val="dk1"/>
                        </a:solidFill>
                        <a:effectLst/>
                        <a:latin typeface="Arial" panose="020B0604020202020204" pitchFamily="34" charset="0"/>
                        <a:ea typeface="+mn-ea"/>
                        <a:cs typeface="Arial" panose="020B0604020202020204" pitchFamily="34" charset="0"/>
                      </a:endParaRPr>
                    </a:p>
                    <a:p>
                      <a:pPr lvl="0" algn="l"/>
                      <a:endParaRPr lang="en-IE" sz="2100" b="1" kern="1200" dirty="0">
                        <a:solidFill>
                          <a:schemeClr val="dk1"/>
                        </a:solidFill>
                        <a:effectLst/>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100" b="0" kern="1200" dirty="0">
                          <a:solidFill>
                            <a:schemeClr val="dk1"/>
                          </a:solidFill>
                          <a:effectLst/>
                          <a:latin typeface="Arial" panose="020B0604020202020204" pitchFamily="34" charset="0"/>
                          <a:ea typeface="+mn-ea"/>
                          <a:cs typeface="Arial" panose="020B0604020202020204" pitchFamily="34" charset="0"/>
                        </a:rPr>
                        <a:t>Earlier right EUTM registered since </a:t>
                      </a:r>
                      <a:r>
                        <a:rPr lang="en-IE" sz="2100" b="1" kern="1200" dirty="0">
                          <a:solidFill>
                            <a:schemeClr val="dk1"/>
                          </a:solidFill>
                          <a:effectLst/>
                          <a:latin typeface="Arial" panose="020B0604020202020204" pitchFamily="34" charset="0"/>
                          <a:ea typeface="+mn-ea"/>
                          <a:cs typeface="Arial" panose="020B0604020202020204" pitchFamily="34" charset="0"/>
                        </a:rPr>
                        <a:t>2021</a:t>
                      </a:r>
                    </a:p>
                    <a:p>
                      <a:pPr algn="ctr"/>
                      <a:endParaRPr lang="en-IE" sz="2100" kern="1200" dirty="0">
                        <a:solidFill>
                          <a:schemeClr val="dk1"/>
                        </a:solidFill>
                        <a:effectLst/>
                        <a:latin typeface="Arial" panose="020B0604020202020204" pitchFamily="34" charset="0"/>
                        <a:ea typeface="+mn-ea"/>
                        <a:cs typeface="Arial" panose="020B0604020202020204" pitchFamily="34" charset="0"/>
                      </a:endParaRPr>
                    </a:p>
                    <a:p>
                      <a:pPr algn="l"/>
                      <a:r>
                        <a:rPr lang="en-US" sz="2100" b="1" kern="1200" dirty="0">
                          <a:solidFill>
                            <a:schemeClr val="dk1"/>
                          </a:solidFill>
                          <a:effectLst/>
                          <a:latin typeface="Arial" panose="020B0604020202020204" pitchFamily="34" charset="0"/>
                          <a:ea typeface="+mn-ea"/>
                          <a:cs typeface="Arial" panose="020B0604020202020204" pitchFamily="34" charset="0"/>
                        </a:rPr>
                        <a:t>Class 7:</a:t>
                      </a:r>
                      <a:r>
                        <a:rPr lang="en-US" sz="2100" kern="1200" dirty="0">
                          <a:solidFill>
                            <a:schemeClr val="dk1"/>
                          </a:solidFill>
                          <a:effectLst/>
                          <a:latin typeface="Arial" panose="020B0604020202020204" pitchFamily="34" charset="0"/>
                          <a:ea typeface="+mn-ea"/>
                          <a:cs typeface="Arial" panose="020B0604020202020204" pitchFamily="34" charset="0"/>
                        </a:rPr>
                        <a:t> electric motors and mechanical components for land vehicles</a:t>
                      </a:r>
                    </a:p>
                    <a:p>
                      <a:pPr algn="l"/>
                      <a:r>
                        <a:rPr lang="en-US" sz="2100" kern="1200" dirty="0">
                          <a:solidFill>
                            <a:schemeClr val="dk1"/>
                          </a:solidFill>
                          <a:effectLst/>
                          <a:latin typeface="Arial" panose="020B0604020202020204" pitchFamily="34" charset="0"/>
                          <a:ea typeface="+mn-ea"/>
                          <a:cs typeface="Arial" panose="020B0604020202020204" pitchFamily="34" charset="0"/>
                        </a:rPr>
                        <a:t> </a:t>
                      </a:r>
                    </a:p>
                    <a:p>
                      <a:pPr algn="l"/>
                      <a:r>
                        <a:rPr lang="en-US" sz="2100" b="1" kern="1200" dirty="0">
                          <a:solidFill>
                            <a:schemeClr val="dk1"/>
                          </a:solidFill>
                          <a:effectLst/>
                          <a:latin typeface="Arial" panose="020B0604020202020204" pitchFamily="34" charset="0"/>
                          <a:ea typeface="+mn-ea"/>
                          <a:cs typeface="Arial" panose="020B0604020202020204" pitchFamily="34" charset="0"/>
                        </a:rPr>
                        <a:t>Class 9: </a:t>
                      </a:r>
                      <a:r>
                        <a:rPr lang="en-US" sz="2100" kern="1200" dirty="0">
                          <a:solidFill>
                            <a:schemeClr val="dk1"/>
                          </a:solidFill>
                          <a:effectLst/>
                          <a:latin typeface="Arial" panose="020B0604020202020204" pitchFamily="34" charset="0"/>
                          <a:ea typeface="+mn-ea"/>
                          <a:cs typeface="Arial" panose="020B0604020202020204" pitchFamily="34" charset="0"/>
                        </a:rPr>
                        <a:t>embedded control software, apparatus for performing automotive diagnostics</a:t>
                      </a:r>
                    </a:p>
                    <a:p>
                      <a:pPr algn="l"/>
                      <a:endParaRPr lang="en-US" sz="2100" kern="1200" dirty="0">
                        <a:solidFill>
                          <a:schemeClr val="dk1"/>
                        </a:solidFill>
                        <a:effectLst/>
                        <a:latin typeface="Arial" panose="020B0604020202020204" pitchFamily="34" charset="0"/>
                        <a:ea typeface="+mn-ea"/>
                        <a:cs typeface="Arial" panose="020B0604020202020204" pitchFamily="34" charset="0"/>
                      </a:endParaRPr>
                    </a:p>
                    <a:p>
                      <a:pPr algn="l"/>
                      <a:r>
                        <a:rPr lang="en-US" sz="2100" b="1" kern="1200" dirty="0">
                          <a:solidFill>
                            <a:schemeClr val="dk1"/>
                          </a:solidFill>
                          <a:effectLst/>
                          <a:latin typeface="Arial" panose="020B0604020202020204" pitchFamily="34" charset="0"/>
                          <a:ea typeface="+mn-ea"/>
                          <a:cs typeface="Arial" panose="020B0604020202020204" pitchFamily="34" charset="0"/>
                        </a:rPr>
                        <a:t>Class 12: </a:t>
                      </a:r>
                      <a:r>
                        <a:rPr lang="en-US" sz="2100" kern="1200" dirty="0">
                          <a:solidFill>
                            <a:schemeClr val="dk1"/>
                          </a:solidFill>
                          <a:effectLst/>
                          <a:latin typeface="Arial" panose="020B0604020202020204" pitchFamily="34" charset="0"/>
                          <a:ea typeface="+mn-ea"/>
                          <a:cs typeface="Arial" panose="020B0604020202020204" pitchFamily="34" charset="0"/>
                        </a:rPr>
                        <a:t>electronic drive systems, vehicle control units</a:t>
                      </a:r>
                      <a:endParaRPr lang="en-IE" sz="2100" kern="1200" dirty="0">
                        <a:solidFill>
                          <a:schemeClr val="dk1"/>
                        </a:solidFill>
                        <a:effectLst/>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1413769296"/>
                  </a:ext>
                </a:extLst>
              </a:tr>
            </a:tbl>
          </a:graphicData>
        </a:graphic>
      </p:graphicFrame>
    </p:spTree>
    <p:extLst>
      <p:ext uri="{BB962C8B-B14F-4D97-AF65-F5344CB8AC3E}">
        <p14:creationId xmlns:p14="http://schemas.microsoft.com/office/powerpoint/2010/main" val="340180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09203DC-6775-9DA4-7AF2-998F17767CE2}"/>
              </a:ext>
            </a:extLst>
          </p:cNvPr>
          <p:cNvSpPr>
            <a:spLocks noGrp="1"/>
          </p:cNvSpPr>
          <p:nvPr>
            <p:ph sz="quarter" idx="11"/>
          </p:nvPr>
        </p:nvSpPr>
        <p:spPr/>
        <p:txBody>
          <a:bodyPr/>
          <a:lstStyle/>
          <a:p>
            <a:endParaRPr lang="en-IE" dirty="0"/>
          </a:p>
        </p:txBody>
      </p:sp>
      <p:sp>
        <p:nvSpPr>
          <p:cNvPr id="7" name="Rectangle 6">
            <a:extLst>
              <a:ext uri="{FF2B5EF4-FFF2-40B4-BE49-F238E27FC236}">
                <a16:creationId xmlns:a16="http://schemas.microsoft.com/office/drawing/2014/main" id="{804264D6-CB4E-47AA-C21C-E8DDE4755C55}"/>
              </a:ext>
            </a:extLst>
          </p:cNvPr>
          <p:cNvSpPr/>
          <p:nvPr/>
        </p:nvSpPr>
        <p:spPr>
          <a:xfrm>
            <a:off x="869613" y="1591148"/>
            <a:ext cx="10804571" cy="4535016"/>
          </a:xfrm>
          <a:prstGeom prst="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a:p>
        </p:txBody>
      </p:sp>
      <p:sp>
        <p:nvSpPr>
          <p:cNvPr id="8" name="Rectangle 7">
            <a:extLst>
              <a:ext uri="{FF2B5EF4-FFF2-40B4-BE49-F238E27FC236}">
                <a16:creationId xmlns:a16="http://schemas.microsoft.com/office/drawing/2014/main" id="{D06B2A55-A00C-33B5-9F48-35C777B70488}"/>
              </a:ext>
            </a:extLst>
          </p:cNvPr>
          <p:cNvSpPr/>
          <p:nvPr/>
        </p:nvSpPr>
        <p:spPr>
          <a:xfrm>
            <a:off x="4849299" y="2930163"/>
            <a:ext cx="2740909" cy="1659212"/>
          </a:xfrm>
          <a:prstGeom prst="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a:p>
        </p:txBody>
      </p:sp>
      <p:sp>
        <p:nvSpPr>
          <p:cNvPr id="9" name="Isosceles Triangle 8">
            <a:extLst>
              <a:ext uri="{FF2B5EF4-FFF2-40B4-BE49-F238E27FC236}">
                <a16:creationId xmlns:a16="http://schemas.microsoft.com/office/drawing/2014/main" id="{6DA189A2-ED1E-67D5-7891-CC9A0A590102}"/>
              </a:ext>
            </a:extLst>
          </p:cNvPr>
          <p:cNvSpPr/>
          <p:nvPr/>
        </p:nvSpPr>
        <p:spPr>
          <a:xfrm rot="5400000">
            <a:off x="5784326" y="3300091"/>
            <a:ext cx="843356" cy="852523"/>
          </a:xfrm>
          <a:prstGeom prst="triangle">
            <a:avLst/>
          </a:prstGeom>
          <a:solidFill>
            <a:srgbClr val="024DA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a:p>
        </p:txBody>
      </p:sp>
      <p:sp>
        <p:nvSpPr>
          <p:cNvPr id="16" name="Title 1">
            <a:extLst>
              <a:ext uri="{FF2B5EF4-FFF2-40B4-BE49-F238E27FC236}">
                <a16:creationId xmlns:a16="http://schemas.microsoft.com/office/drawing/2014/main" id="{72116C35-59B1-456F-178C-6153EC240458}"/>
              </a:ext>
            </a:extLst>
          </p:cNvPr>
          <p:cNvSpPr txBox="1">
            <a:spLocks/>
          </p:cNvSpPr>
          <p:nvPr/>
        </p:nvSpPr>
        <p:spPr>
          <a:xfrm>
            <a:off x="869612" y="1011214"/>
            <a:ext cx="10804571" cy="349048"/>
          </a:xfrm>
          <a:prstGeom prst="rect">
            <a:avLst/>
          </a:prstGeom>
          <a:solidFill>
            <a:srgbClr val="024DA1"/>
          </a:solidFill>
          <a:ln>
            <a:noFill/>
          </a:ln>
        </p:spPr>
        <p:txBody>
          <a:bodyPr vert="horz" lIns="91440" tIns="45720" rIns="91440" bIns="45720" rtlCol="0" anchor="ctr">
            <a:noAutofit/>
          </a:bodyPr>
          <a:lstStyle>
            <a:lvl1pPr algn="l" defTabSz="457200" rtl="0" eaLnBrk="1" latinLnBrk="0" hangingPunct="1">
              <a:spcBef>
                <a:spcPct val="0"/>
              </a:spcBef>
              <a:buNone/>
              <a:defRPr sz="1600" b="1" kern="1200" spc="-70" baseline="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70" normalizeH="0" baseline="0" noProof="0" dirty="0">
                <a:ln>
                  <a:noFill/>
                </a:ln>
                <a:solidFill>
                  <a:srgbClr val="FFFFFF"/>
                </a:solidFill>
                <a:effectLst/>
                <a:uLnTx/>
                <a:uFillTx/>
                <a:latin typeface="Arial" panose="020B0604020202020204"/>
                <a:ea typeface="+mj-ea"/>
                <a:cs typeface="+mj-cs"/>
              </a:rPr>
              <a:t>How does mediation start at the EUIPO</a:t>
            </a:r>
          </a:p>
        </p:txBody>
      </p:sp>
    </p:spTree>
    <p:extLst>
      <p:ext uri="{BB962C8B-B14F-4D97-AF65-F5344CB8AC3E}">
        <p14:creationId xmlns:p14="http://schemas.microsoft.com/office/powerpoint/2010/main" val="1074335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10">
            <a:extLst>
              <a:ext uri="{FF2B5EF4-FFF2-40B4-BE49-F238E27FC236}">
                <a16:creationId xmlns:a16="http://schemas.microsoft.com/office/drawing/2014/main" id="{0BCEA862-3303-B174-106A-A02A08B374CC}"/>
              </a:ext>
            </a:extLst>
          </p:cNvPr>
          <p:cNvGrpSpPr/>
          <p:nvPr/>
        </p:nvGrpSpPr>
        <p:grpSpPr>
          <a:xfrm rot="16200000">
            <a:off x="5504909" y="2707495"/>
            <a:ext cx="889328" cy="2062169"/>
            <a:chOff x="-22618" y="0"/>
            <a:chExt cx="2771140" cy="9006071"/>
          </a:xfrm>
        </p:grpSpPr>
        <p:sp>
          <p:nvSpPr>
            <p:cNvPr id="67" name="Freeform 11">
              <a:extLst>
                <a:ext uri="{FF2B5EF4-FFF2-40B4-BE49-F238E27FC236}">
                  <a16:creationId xmlns:a16="http://schemas.microsoft.com/office/drawing/2014/main" id="{12685756-DA37-FDCD-553D-9197705184B9}"/>
                </a:ext>
              </a:extLst>
            </p:cNvPr>
            <p:cNvSpPr/>
            <p:nvPr/>
          </p:nvSpPr>
          <p:spPr>
            <a:xfrm>
              <a:off x="-22618"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B56576">
                <a:alpha val="79000"/>
              </a:srgbClr>
            </a:solidFill>
          </p:spPr>
          <p:txBody>
            <a:bodyPr/>
            <a:lstStyle/>
            <a:p>
              <a:endParaRPr lang="en-IE" sz="1733"/>
            </a:p>
          </p:txBody>
        </p:sp>
      </p:grpSp>
      <p:grpSp>
        <p:nvGrpSpPr>
          <p:cNvPr id="58" name="Group 40">
            <a:extLst>
              <a:ext uri="{FF2B5EF4-FFF2-40B4-BE49-F238E27FC236}">
                <a16:creationId xmlns:a16="http://schemas.microsoft.com/office/drawing/2014/main" id="{103133C4-FCE0-6D9C-732E-4C18B7B7D866}"/>
              </a:ext>
            </a:extLst>
          </p:cNvPr>
          <p:cNvGrpSpPr/>
          <p:nvPr/>
        </p:nvGrpSpPr>
        <p:grpSpPr>
          <a:xfrm>
            <a:off x="2551006" y="2473168"/>
            <a:ext cx="2352425" cy="1678918"/>
            <a:chOff x="0" y="-23300"/>
            <a:chExt cx="2303818" cy="1643402"/>
          </a:xfrm>
        </p:grpSpPr>
        <p:sp>
          <p:nvSpPr>
            <p:cNvPr id="59" name="Freeform 44" hidden="1">
              <a:extLst>
                <a:ext uri="{FF2B5EF4-FFF2-40B4-BE49-F238E27FC236}">
                  <a16:creationId xmlns:a16="http://schemas.microsoft.com/office/drawing/2014/main" id="{CF878DDC-65FC-A081-2346-8855782A97D6}"/>
                </a:ext>
              </a:extLst>
            </p:cNvPr>
            <p:cNvSpPr/>
            <p:nvPr/>
          </p:nvSpPr>
          <p:spPr>
            <a:xfrm rot="16200000">
              <a:off x="-118705" y="898792"/>
              <a:ext cx="827819" cy="590410"/>
            </a:xfrm>
            <a:custGeom>
              <a:avLst/>
              <a:gdLst/>
              <a:ahLst/>
              <a:cxnLst/>
              <a:rect l="l" t="t" r="r" b="b"/>
              <a:pathLst>
                <a:path w="2771140" h="1889930">
                  <a:moveTo>
                    <a:pt x="0" y="0"/>
                  </a:moveTo>
                  <a:lnTo>
                    <a:pt x="0" y="986960"/>
                  </a:lnTo>
                  <a:lnTo>
                    <a:pt x="1384300" y="1889930"/>
                  </a:lnTo>
                  <a:lnTo>
                    <a:pt x="2771140" y="986960"/>
                  </a:lnTo>
                  <a:lnTo>
                    <a:pt x="2771140" y="0"/>
                  </a:lnTo>
                  <a:close/>
                </a:path>
              </a:pathLst>
            </a:custGeom>
            <a:solidFill>
              <a:sysClr val="window" lastClr="FFFFFF"/>
            </a:solidFill>
          </p:spPr>
          <p:txBody>
            <a:bodyPr/>
            <a:lstStyle/>
            <a:p>
              <a:endParaRPr lang="en-IE" sz="1733"/>
            </a:p>
          </p:txBody>
        </p:sp>
        <p:grpSp>
          <p:nvGrpSpPr>
            <p:cNvPr id="60" name="Group 41">
              <a:extLst>
                <a:ext uri="{FF2B5EF4-FFF2-40B4-BE49-F238E27FC236}">
                  <a16:creationId xmlns:a16="http://schemas.microsoft.com/office/drawing/2014/main" id="{37B7B670-86F5-B552-C756-D46806EDA808}"/>
                </a:ext>
              </a:extLst>
            </p:cNvPr>
            <p:cNvGrpSpPr/>
            <p:nvPr/>
          </p:nvGrpSpPr>
          <p:grpSpPr>
            <a:xfrm rot="-5400000">
              <a:off x="798400" y="114684"/>
              <a:ext cx="840017" cy="2170819"/>
              <a:chOff x="4" y="0"/>
              <a:chExt cx="2771140" cy="7161333"/>
            </a:xfrm>
          </p:grpSpPr>
          <p:sp>
            <p:nvSpPr>
              <p:cNvPr id="65" name="Freeform 42">
                <a:extLst>
                  <a:ext uri="{FF2B5EF4-FFF2-40B4-BE49-F238E27FC236}">
                    <a16:creationId xmlns:a16="http://schemas.microsoft.com/office/drawing/2014/main" id="{F1FEC968-371A-A98C-C4D4-46654CCDAF41}"/>
                  </a:ext>
                </a:extLst>
              </p:cNvPr>
              <p:cNvSpPr/>
              <p:nvPr/>
            </p:nvSpPr>
            <p:spPr>
              <a:xfrm>
                <a:off x="4" y="0"/>
                <a:ext cx="2771140" cy="7161333"/>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4BACC6">
                  <a:lumMod val="75000"/>
                  <a:alpha val="78000"/>
                </a:srgbClr>
              </a:solidFill>
            </p:spPr>
            <p:txBody>
              <a:bodyPr/>
              <a:lstStyle/>
              <a:p>
                <a:endParaRPr lang="en-IE" sz="1733"/>
              </a:p>
            </p:txBody>
          </p:sp>
        </p:grpSp>
        <p:grpSp>
          <p:nvGrpSpPr>
            <p:cNvPr id="61" name="Group 45">
              <a:extLst>
                <a:ext uri="{FF2B5EF4-FFF2-40B4-BE49-F238E27FC236}">
                  <a16:creationId xmlns:a16="http://schemas.microsoft.com/office/drawing/2014/main" id="{2D6DAB4A-CFC7-3D73-D6F5-6E1A163C3716}"/>
                </a:ext>
              </a:extLst>
            </p:cNvPr>
            <p:cNvGrpSpPr>
              <a:grpSpLocks noChangeAspect="1"/>
            </p:cNvGrpSpPr>
            <p:nvPr/>
          </p:nvGrpSpPr>
          <p:grpSpPr>
            <a:xfrm rot="-10800000">
              <a:off x="655247" y="-23300"/>
              <a:ext cx="965168" cy="965168"/>
              <a:chOff x="184833" y="11957"/>
              <a:chExt cx="495300" cy="495300"/>
            </a:xfrm>
          </p:grpSpPr>
          <p:sp>
            <p:nvSpPr>
              <p:cNvPr id="63" name="Freeform 46">
                <a:extLst>
                  <a:ext uri="{FF2B5EF4-FFF2-40B4-BE49-F238E27FC236}">
                    <a16:creationId xmlns:a16="http://schemas.microsoft.com/office/drawing/2014/main" id="{5ECF018B-E594-E51C-722B-466EDFD80DF1}"/>
                  </a:ext>
                </a:extLst>
              </p:cNvPr>
              <p:cNvSpPr/>
              <p:nvPr/>
            </p:nvSpPr>
            <p:spPr>
              <a:xfrm>
                <a:off x="184833" y="11957"/>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p:spPr>
            <p:txBody>
              <a:bodyPr/>
              <a:lstStyle/>
              <a:p>
                <a:endParaRPr lang="en-IE" sz="1733"/>
              </a:p>
            </p:txBody>
          </p:sp>
          <p:sp>
            <p:nvSpPr>
              <p:cNvPr id="64" name="Freeform 47">
                <a:extLst>
                  <a:ext uri="{FF2B5EF4-FFF2-40B4-BE49-F238E27FC236}">
                    <a16:creationId xmlns:a16="http://schemas.microsoft.com/office/drawing/2014/main" id="{2C715DA9-D1B5-C9CE-04A4-3288D68246D1}"/>
                  </a:ext>
                </a:extLst>
              </p:cNvPr>
              <p:cNvSpPr/>
              <p:nvPr/>
            </p:nvSpPr>
            <p:spPr>
              <a:xfrm>
                <a:off x="228528" y="55738"/>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5EA0B2"/>
              </a:solidFill>
            </p:spPr>
            <p:txBody>
              <a:bodyPr/>
              <a:lstStyle/>
              <a:p>
                <a:endParaRPr lang="en-IE" sz="1733"/>
              </a:p>
            </p:txBody>
          </p:sp>
        </p:grpSp>
        <p:sp>
          <p:nvSpPr>
            <p:cNvPr id="62" name="TextBox 53">
              <a:extLst>
                <a:ext uri="{FF2B5EF4-FFF2-40B4-BE49-F238E27FC236}">
                  <a16:creationId xmlns:a16="http://schemas.microsoft.com/office/drawing/2014/main" id="{D76D4A8C-D9AB-D62F-ABA5-022F3D0F5BBA}"/>
                </a:ext>
              </a:extLst>
            </p:cNvPr>
            <p:cNvSpPr txBox="1"/>
            <p:nvPr/>
          </p:nvSpPr>
          <p:spPr>
            <a:xfrm>
              <a:off x="264347" y="936138"/>
              <a:ext cx="1896958" cy="588521"/>
            </a:xfrm>
            <a:prstGeom prst="rect">
              <a:avLst/>
            </a:prstGeom>
            <a:noFill/>
          </p:spPr>
          <p:txBody>
            <a:bodyPr wrap="square" lIns="0" tIns="0" rIns="0" bIns="0" rtlCol="0" anchor="t">
              <a:spAutoFit/>
            </a:bodyPr>
            <a:lstStyle/>
            <a:p>
              <a:pPr algn="ctr" defTabSz="857199">
                <a:lnSpc>
                  <a:spcPts val="2019"/>
                </a:lnSpc>
                <a:defRPr/>
              </a:pPr>
              <a:r>
                <a:rPr lang="en-US" sz="1733"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Suspension of proceedings</a:t>
              </a:r>
            </a:p>
          </p:txBody>
        </p:sp>
      </p:grpSp>
      <p:sp>
        <p:nvSpPr>
          <p:cNvPr id="3" name="Content Placeholder 3">
            <a:extLst>
              <a:ext uri="{FF2B5EF4-FFF2-40B4-BE49-F238E27FC236}">
                <a16:creationId xmlns:a16="http://schemas.microsoft.com/office/drawing/2014/main" id="{AA8ACEBA-6C54-0835-B466-D00F7DECEF40}"/>
              </a:ext>
            </a:extLst>
          </p:cNvPr>
          <p:cNvSpPr txBox="1">
            <a:spLocks/>
          </p:cNvSpPr>
          <p:nvPr/>
        </p:nvSpPr>
        <p:spPr>
          <a:xfrm>
            <a:off x="749472" y="1117707"/>
            <a:ext cx="1824871" cy="858601"/>
          </a:xfrm>
          <a:prstGeom prst="rect">
            <a:avLst/>
          </a:prstGeom>
        </p:spPr>
        <p:txBody>
          <a:bodyPr>
            <a:noAutofit/>
          </a:bodyPr>
          <a:lstStyle>
            <a:lvl1pPr marL="360000" indent="-360000" algn="l" defTabSz="457200" rtl="0" eaLnBrk="1" latinLnBrk="0" hangingPunct="1">
              <a:spcBef>
                <a:spcPts val="0"/>
              </a:spcBef>
              <a:buClr>
                <a:srgbClr val="024DA1"/>
              </a:buClr>
              <a:buFont typeface="Symbol" panose="05050102010706020507" pitchFamily="18" charset="2"/>
              <a:buChar char="·"/>
              <a:defRPr lang="en-US" sz="1300" b="0" kern="1100" spc="-50" dirty="0">
                <a:solidFill>
                  <a:schemeClr val="tx2"/>
                </a:solidFill>
                <a:latin typeface="+mn-lt"/>
                <a:ea typeface="Open Sans" panose="020B0606030504020204" pitchFamily="34" charset="0"/>
                <a:cs typeface="Arial"/>
              </a:defRPr>
            </a:lvl1pPr>
            <a:lvl2pPr marL="720000" indent="-360000" algn="l" defTabSz="457200" rtl="0" eaLnBrk="1" latinLnBrk="0" hangingPunct="1">
              <a:spcBef>
                <a:spcPts val="0"/>
              </a:spcBef>
              <a:buClr>
                <a:srgbClr val="024DA1"/>
              </a:buClr>
              <a:buFont typeface="Arial" panose="020B0604020202020204" pitchFamily="34" charset="0"/>
              <a:buChar char="○"/>
              <a:defRPr lang="en-US" sz="1300" kern="1100" spc="-50" dirty="0">
                <a:solidFill>
                  <a:schemeClr val="tx2"/>
                </a:solidFill>
                <a:latin typeface="+mn-lt"/>
                <a:ea typeface="Open Sans" panose="020B0606030504020204" pitchFamily="34" charset="0"/>
                <a:cs typeface="Arial"/>
              </a:defRPr>
            </a:lvl2pPr>
            <a:lvl3pPr marL="1080000" indent="-360000" algn="l" defTabSz="457200" rtl="0" eaLnBrk="1" latinLnBrk="0" hangingPunct="1">
              <a:spcBef>
                <a:spcPts val="0"/>
              </a:spcBef>
              <a:buClr>
                <a:srgbClr val="024DA1"/>
              </a:buClr>
              <a:buFont typeface="Arial" panose="020B0604020202020204" pitchFamily="34" charset="0"/>
              <a:buChar char="—"/>
              <a:defRPr sz="1300" kern="1200" spc="-50" baseline="0">
                <a:solidFill>
                  <a:schemeClr val="tx2"/>
                </a:solidFill>
                <a:latin typeface="+mn-lt"/>
                <a:ea typeface="+mn-ea"/>
                <a:cs typeface="+mn-cs"/>
              </a:defRPr>
            </a:lvl3pPr>
            <a:lvl4pPr marL="1440000" indent="-360000" algn="l" defTabSz="457200" rtl="0" eaLnBrk="1" latinLnBrk="0" hangingPunct="1">
              <a:spcBef>
                <a:spcPts val="0"/>
              </a:spcBef>
              <a:buClr>
                <a:srgbClr val="024DA1"/>
              </a:buClr>
              <a:buFont typeface="Symbol" panose="05050102010706020507" pitchFamily="18" charset="2"/>
              <a:buChar char="·"/>
              <a:defRPr sz="1300" kern="1200" spc="-50" baseline="0">
                <a:solidFill>
                  <a:schemeClr val="tx2"/>
                </a:solidFill>
                <a:latin typeface="+mn-lt"/>
                <a:ea typeface="+mn-ea"/>
                <a:cs typeface="+mn-cs"/>
              </a:defRPr>
            </a:lvl4pPr>
            <a:lvl5pPr marL="1800000" indent="-360000" algn="l" defTabSz="457200" rtl="0" eaLnBrk="1" latinLnBrk="0" hangingPunct="1">
              <a:spcBef>
                <a:spcPts val="0"/>
              </a:spcBef>
              <a:buClr>
                <a:srgbClr val="024DA1"/>
              </a:buClr>
              <a:buFont typeface="Arial" panose="020B0604020202020204" pitchFamily="34" charset="0"/>
              <a:buChar char="○"/>
              <a:defRPr sz="1300" kern="1200" spc="-50" baseline="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1083653">
              <a:lnSpc>
                <a:spcPct val="120000"/>
              </a:lnSpc>
              <a:spcBef>
                <a:spcPts val="533"/>
              </a:spcBef>
              <a:spcAft>
                <a:spcPts val="533"/>
              </a:spcAft>
              <a:buNone/>
            </a:pPr>
            <a:r>
              <a:rPr lang="en-IE" sz="3600" b="1" spc="-147" dirty="0">
                <a:solidFill>
                  <a:srgbClr val="164092"/>
                </a:solidFill>
              </a:rPr>
              <a:t>Process</a:t>
            </a:r>
            <a:endParaRPr lang="en-IE" sz="2400" b="1" spc="-147" dirty="0">
              <a:solidFill>
                <a:srgbClr val="164092"/>
              </a:solidFill>
            </a:endParaRPr>
          </a:p>
          <a:p>
            <a:pPr marL="457189" lvl="1" indent="-457189" defTabSz="1083653">
              <a:lnSpc>
                <a:spcPct val="120000"/>
              </a:lnSpc>
              <a:spcBef>
                <a:spcPts val="533"/>
              </a:spcBef>
              <a:spcAft>
                <a:spcPts val="533"/>
              </a:spcAft>
            </a:pPr>
            <a:endParaRPr lang="en-IE" sz="2667" b="1" dirty="0">
              <a:solidFill>
                <a:srgbClr val="164092"/>
              </a:solidFill>
            </a:endParaRPr>
          </a:p>
          <a:p>
            <a:pPr marL="643435" lvl="3" indent="-316073" defTabSz="1083653">
              <a:lnSpc>
                <a:spcPct val="120000"/>
              </a:lnSpc>
              <a:spcBef>
                <a:spcPts val="533"/>
              </a:spcBef>
              <a:spcAft>
                <a:spcPts val="533"/>
              </a:spcAft>
            </a:pPr>
            <a:endParaRPr lang="en-IE" sz="1956" dirty="0">
              <a:solidFill>
                <a:srgbClr val="183D8C"/>
              </a:solidFill>
            </a:endParaRPr>
          </a:p>
        </p:txBody>
      </p:sp>
      <p:sp>
        <p:nvSpPr>
          <p:cNvPr id="33" name="TextBox 14">
            <a:extLst>
              <a:ext uri="{FF2B5EF4-FFF2-40B4-BE49-F238E27FC236}">
                <a16:creationId xmlns:a16="http://schemas.microsoft.com/office/drawing/2014/main" id="{847AFABB-B4D8-9E18-BF23-8A700D84B374}"/>
              </a:ext>
            </a:extLst>
          </p:cNvPr>
          <p:cNvSpPr txBox="1"/>
          <p:nvPr/>
        </p:nvSpPr>
        <p:spPr>
          <a:xfrm>
            <a:off x="3081804" y="2595793"/>
            <a:ext cx="362268" cy="362266"/>
          </a:xfrm>
          <a:prstGeom prst="rect">
            <a:avLst/>
          </a:prstGeom>
        </p:spPr>
        <p:txBody>
          <a:bodyPr lIns="67733" tIns="67733" rIns="67733" bIns="67733" rtlCol="0" anchor="ctr"/>
          <a:lstStyle/>
          <a:p>
            <a:pPr algn="ctr">
              <a:lnSpc>
                <a:spcPts val="1333"/>
              </a:lnSpc>
            </a:pPr>
            <a:endParaRPr lang="en-US" sz="1867" b="1" spc="-107" dirty="0">
              <a:solidFill>
                <a:schemeClr val="bg1"/>
              </a:solidFill>
              <a:latin typeface="+mj-lt"/>
              <a:ea typeface="Open Sans" panose="020B0606030504020204" pitchFamily="34" charset="0"/>
              <a:cs typeface="Open Sans" panose="020B0606030504020204" pitchFamily="34" charset="0"/>
            </a:endParaRPr>
          </a:p>
        </p:txBody>
      </p:sp>
      <p:grpSp>
        <p:nvGrpSpPr>
          <p:cNvPr id="9" name="Group 60">
            <a:extLst>
              <a:ext uri="{FF2B5EF4-FFF2-40B4-BE49-F238E27FC236}">
                <a16:creationId xmlns:a16="http://schemas.microsoft.com/office/drawing/2014/main" id="{4120EE51-8107-291E-E013-EB7AB72977FF}"/>
              </a:ext>
            </a:extLst>
          </p:cNvPr>
          <p:cNvGrpSpPr/>
          <p:nvPr/>
        </p:nvGrpSpPr>
        <p:grpSpPr>
          <a:xfrm rot="16200000">
            <a:off x="1171487" y="2586050"/>
            <a:ext cx="841254" cy="2231675"/>
            <a:chOff x="0" y="0"/>
            <a:chExt cx="2771140" cy="9006071"/>
          </a:xfrm>
        </p:grpSpPr>
        <p:sp>
          <p:nvSpPr>
            <p:cNvPr id="21" name="Freeform 61">
              <a:extLst>
                <a:ext uri="{FF2B5EF4-FFF2-40B4-BE49-F238E27FC236}">
                  <a16:creationId xmlns:a16="http://schemas.microsoft.com/office/drawing/2014/main" id="{401301F0-F430-3114-88A3-948FD6706355}"/>
                </a:ext>
              </a:extLst>
            </p:cNvPr>
            <p:cNvSpPr/>
            <p:nvPr/>
          </p:nvSpPr>
          <p:spPr>
            <a:xfrm>
              <a:off x="0"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6699FF"/>
            </a:solidFill>
          </p:spPr>
          <p:txBody>
            <a:bodyPr/>
            <a:lstStyle/>
            <a:p>
              <a:endParaRPr lang="en-IE" sz="1733"/>
            </a:p>
          </p:txBody>
        </p:sp>
      </p:grpSp>
      <p:grpSp>
        <p:nvGrpSpPr>
          <p:cNvPr id="55" name="Group 64">
            <a:extLst>
              <a:ext uri="{FF2B5EF4-FFF2-40B4-BE49-F238E27FC236}">
                <a16:creationId xmlns:a16="http://schemas.microsoft.com/office/drawing/2014/main" id="{CC64F4DF-1A02-830C-F441-36CE9BBF90B1}"/>
              </a:ext>
            </a:extLst>
          </p:cNvPr>
          <p:cNvGrpSpPr>
            <a:grpSpLocks noChangeAspect="1"/>
          </p:cNvGrpSpPr>
          <p:nvPr/>
        </p:nvGrpSpPr>
        <p:grpSpPr>
          <a:xfrm rot="10800000">
            <a:off x="1046746" y="2632780"/>
            <a:ext cx="841252" cy="841252"/>
            <a:chOff x="0" y="0"/>
            <a:chExt cx="495300" cy="495300"/>
          </a:xfrm>
        </p:grpSpPr>
        <p:sp>
          <p:nvSpPr>
            <p:cNvPr id="56" name="Freeform 65">
              <a:extLst>
                <a:ext uri="{FF2B5EF4-FFF2-40B4-BE49-F238E27FC236}">
                  <a16:creationId xmlns:a16="http://schemas.microsoft.com/office/drawing/2014/main" id="{25EAA371-60C9-2145-508B-65B28ED43045}"/>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p:spPr>
          <p:txBody>
            <a:bodyPr/>
            <a:lstStyle/>
            <a:p>
              <a:endParaRPr lang="en-IE" sz="1733"/>
            </a:p>
          </p:txBody>
        </p:sp>
        <p:sp>
          <p:nvSpPr>
            <p:cNvPr id="57" name="Freeform 66">
              <a:extLst>
                <a:ext uri="{FF2B5EF4-FFF2-40B4-BE49-F238E27FC236}">
                  <a16:creationId xmlns:a16="http://schemas.microsoft.com/office/drawing/2014/main" id="{E4C9C220-6762-9863-5D95-AB0C940A4EFA}"/>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6699FF"/>
            </a:solidFill>
          </p:spPr>
          <p:txBody>
            <a:bodyPr/>
            <a:lstStyle/>
            <a:p>
              <a:endParaRPr lang="en-IE" sz="1733"/>
            </a:p>
          </p:txBody>
        </p:sp>
      </p:grpSp>
      <p:sp>
        <p:nvSpPr>
          <p:cNvPr id="71" name="TextBox 72">
            <a:extLst>
              <a:ext uri="{FF2B5EF4-FFF2-40B4-BE49-F238E27FC236}">
                <a16:creationId xmlns:a16="http://schemas.microsoft.com/office/drawing/2014/main" id="{2E097738-9F28-B955-ABAD-09924C1F2614}"/>
              </a:ext>
            </a:extLst>
          </p:cNvPr>
          <p:cNvSpPr txBox="1"/>
          <p:nvPr/>
        </p:nvSpPr>
        <p:spPr>
          <a:xfrm>
            <a:off x="502446" y="3611434"/>
            <a:ext cx="1976431" cy="256480"/>
          </a:xfrm>
          <a:prstGeom prst="rect">
            <a:avLst/>
          </a:prstGeom>
        </p:spPr>
        <p:txBody>
          <a:bodyPr lIns="0" tIns="0" rIns="0" bIns="0" rtlCol="0" anchor="t">
            <a:spAutoFit/>
          </a:bodyPr>
          <a:lstStyle/>
          <a:p>
            <a:pPr algn="ctr" defTabSz="857199">
              <a:lnSpc>
                <a:spcPts val="2019"/>
              </a:lnSpc>
              <a:defRPr/>
            </a:pPr>
            <a:r>
              <a:rPr lang="en-US" sz="20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Initiation</a:t>
            </a:r>
          </a:p>
        </p:txBody>
      </p:sp>
      <p:sp>
        <p:nvSpPr>
          <p:cNvPr id="72" name="TextBox 53">
            <a:extLst>
              <a:ext uri="{FF2B5EF4-FFF2-40B4-BE49-F238E27FC236}">
                <a16:creationId xmlns:a16="http://schemas.microsoft.com/office/drawing/2014/main" id="{87CD9C1E-5127-512E-BBBD-ECEBE2040922}"/>
              </a:ext>
            </a:extLst>
          </p:cNvPr>
          <p:cNvSpPr txBox="1"/>
          <p:nvPr/>
        </p:nvSpPr>
        <p:spPr>
          <a:xfrm>
            <a:off x="5101206" y="3482098"/>
            <a:ext cx="1604834" cy="512961"/>
          </a:xfrm>
          <a:prstGeom prst="rect">
            <a:avLst/>
          </a:prstGeom>
          <a:noFill/>
        </p:spPr>
        <p:txBody>
          <a:bodyPr wrap="square" lIns="0" tIns="0" rIns="0" bIns="0" rtlCol="0" anchor="t">
            <a:spAutoFit/>
          </a:bodyPr>
          <a:lstStyle/>
          <a:p>
            <a:pPr algn="ctr" defTabSz="857199">
              <a:lnSpc>
                <a:spcPts val="2019"/>
              </a:lnSpc>
              <a:defRPr/>
            </a:pPr>
            <a:r>
              <a:rPr lang="en-US" sz="1733"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Appointment of mediator</a:t>
            </a:r>
          </a:p>
        </p:txBody>
      </p:sp>
      <p:grpSp>
        <p:nvGrpSpPr>
          <p:cNvPr id="73" name="Group 60">
            <a:extLst>
              <a:ext uri="{FF2B5EF4-FFF2-40B4-BE49-F238E27FC236}">
                <a16:creationId xmlns:a16="http://schemas.microsoft.com/office/drawing/2014/main" id="{27325E0B-65D2-0B5B-E66D-B979B1E87D84}"/>
              </a:ext>
            </a:extLst>
          </p:cNvPr>
          <p:cNvGrpSpPr/>
          <p:nvPr/>
        </p:nvGrpSpPr>
        <p:grpSpPr>
          <a:xfrm rot="16200000">
            <a:off x="7661152" y="2629276"/>
            <a:ext cx="873473" cy="2234462"/>
            <a:chOff x="0" y="0"/>
            <a:chExt cx="2771140" cy="9006071"/>
          </a:xfrm>
          <a:solidFill>
            <a:schemeClr val="accent2">
              <a:lumMod val="60000"/>
              <a:lumOff val="40000"/>
            </a:schemeClr>
          </a:solidFill>
        </p:grpSpPr>
        <p:sp>
          <p:nvSpPr>
            <p:cNvPr id="74" name="Freeform 61">
              <a:extLst>
                <a:ext uri="{FF2B5EF4-FFF2-40B4-BE49-F238E27FC236}">
                  <a16:creationId xmlns:a16="http://schemas.microsoft.com/office/drawing/2014/main" id="{CA4CEB97-1747-B4C1-8474-15282420F472}"/>
                </a:ext>
              </a:extLst>
            </p:cNvPr>
            <p:cNvSpPr/>
            <p:nvPr/>
          </p:nvSpPr>
          <p:spPr>
            <a:xfrm>
              <a:off x="0"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grpFill/>
          </p:spPr>
          <p:txBody>
            <a:bodyPr/>
            <a:lstStyle/>
            <a:p>
              <a:endParaRPr lang="en-IE" sz="1733"/>
            </a:p>
          </p:txBody>
        </p:sp>
      </p:grpSp>
      <p:grpSp>
        <p:nvGrpSpPr>
          <p:cNvPr id="75" name="Group 60">
            <a:extLst>
              <a:ext uri="{FF2B5EF4-FFF2-40B4-BE49-F238E27FC236}">
                <a16:creationId xmlns:a16="http://schemas.microsoft.com/office/drawing/2014/main" id="{73ECF6B2-CE79-4B17-C9E3-A8C34118464C}"/>
              </a:ext>
            </a:extLst>
          </p:cNvPr>
          <p:cNvGrpSpPr/>
          <p:nvPr/>
        </p:nvGrpSpPr>
        <p:grpSpPr>
          <a:xfrm rot="16200000">
            <a:off x="9887687" y="2636654"/>
            <a:ext cx="889328" cy="2234463"/>
            <a:chOff x="0" y="0"/>
            <a:chExt cx="2771140" cy="9006071"/>
          </a:xfrm>
          <a:solidFill>
            <a:schemeClr val="accent5">
              <a:lumMod val="40000"/>
              <a:lumOff val="60000"/>
            </a:schemeClr>
          </a:solidFill>
        </p:grpSpPr>
        <p:sp>
          <p:nvSpPr>
            <p:cNvPr id="76" name="Freeform 61">
              <a:extLst>
                <a:ext uri="{FF2B5EF4-FFF2-40B4-BE49-F238E27FC236}">
                  <a16:creationId xmlns:a16="http://schemas.microsoft.com/office/drawing/2014/main" id="{1D78F73C-C6DA-845F-BD84-36EA598F5059}"/>
                </a:ext>
              </a:extLst>
            </p:cNvPr>
            <p:cNvSpPr/>
            <p:nvPr/>
          </p:nvSpPr>
          <p:spPr>
            <a:xfrm>
              <a:off x="0"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grpFill/>
          </p:spPr>
          <p:txBody>
            <a:bodyPr/>
            <a:lstStyle/>
            <a:p>
              <a:endParaRPr lang="en-IE" sz="1733"/>
            </a:p>
          </p:txBody>
        </p:sp>
      </p:grpSp>
      <p:grpSp>
        <p:nvGrpSpPr>
          <p:cNvPr id="81" name="Group 14">
            <a:extLst>
              <a:ext uri="{FF2B5EF4-FFF2-40B4-BE49-F238E27FC236}">
                <a16:creationId xmlns:a16="http://schemas.microsoft.com/office/drawing/2014/main" id="{23413CCE-220A-209B-B6B6-F0AF9DC546DB}"/>
              </a:ext>
            </a:extLst>
          </p:cNvPr>
          <p:cNvGrpSpPr>
            <a:grpSpLocks noChangeAspect="1"/>
          </p:cNvGrpSpPr>
          <p:nvPr/>
        </p:nvGrpSpPr>
        <p:grpSpPr>
          <a:xfrm rot="10800000">
            <a:off x="9834577" y="2673989"/>
            <a:ext cx="841252" cy="841252"/>
            <a:chOff x="0" y="0"/>
            <a:chExt cx="495300" cy="495300"/>
          </a:xfrm>
        </p:grpSpPr>
        <p:sp>
          <p:nvSpPr>
            <p:cNvPr id="82" name="Freeform 15">
              <a:extLst>
                <a:ext uri="{FF2B5EF4-FFF2-40B4-BE49-F238E27FC236}">
                  <a16:creationId xmlns:a16="http://schemas.microsoft.com/office/drawing/2014/main" id="{243F7DC0-6449-5C2B-5567-2B035B1D4CD3}"/>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a:ln>
              <a:solidFill>
                <a:schemeClr val="bg2"/>
              </a:solidFill>
            </a:ln>
          </p:spPr>
          <p:txBody>
            <a:bodyPr/>
            <a:lstStyle/>
            <a:p>
              <a:endParaRPr lang="en-IE" sz="1733"/>
            </a:p>
          </p:txBody>
        </p:sp>
        <p:sp>
          <p:nvSpPr>
            <p:cNvPr id="83" name="Freeform 16">
              <a:extLst>
                <a:ext uri="{FF2B5EF4-FFF2-40B4-BE49-F238E27FC236}">
                  <a16:creationId xmlns:a16="http://schemas.microsoft.com/office/drawing/2014/main" id="{DA6F18C8-4987-0A0F-7022-06DFF3C193A1}"/>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chemeClr val="accent5">
                <a:lumMod val="40000"/>
                <a:lumOff val="60000"/>
              </a:schemeClr>
            </a:solidFill>
            <a:ln>
              <a:solidFill>
                <a:schemeClr val="bg2"/>
              </a:solidFill>
            </a:ln>
          </p:spPr>
          <p:txBody>
            <a:bodyPr/>
            <a:lstStyle/>
            <a:p>
              <a:endParaRPr lang="en-IE" sz="1733"/>
            </a:p>
          </p:txBody>
        </p:sp>
      </p:grpSp>
      <p:grpSp>
        <p:nvGrpSpPr>
          <p:cNvPr id="84" name="Group 14">
            <a:extLst>
              <a:ext uri="{FF2B5EF4-FFF2-40B4-BE49-F238E27FC236}">
                <a16:creationId xmlns:a16="http://schemas.microsoft.com/office/drawing/2014/main" id="{88DAB2D3-3BC6-0994-76D5-3EB8FD6D2235}"/>
              </a:ext>
            </a:extLst>
          </p:cNvPr>
          <p:cNvGrpSpPr>
            <a:grpSpLocks noChangeAspect="1"/>
          </p:cNvGrpSpPr>
          <p:nvPr/>
        </p:nvGrpSpPr>
        <p:grpSpPr>
          <a:xfrm rot="10800000">
            <a:off x="7580374" y="2612089"/>
            <a:ext cx="841252" cy="841252"/>
            <a:chOff x="0" y="0"/>
            <a:chExt cx="495300" cy="495300"/>
          </a:xfrm>
        </p:grpSpPr>
        <p:sp>
          <p:nvSpPr>
            <p:cNvPr id="85" name="Freeform 15">
              <a:extLst>
                <a:ext uri="{FF2B5EF4-FFF2-40B4-BE49-F238E27FC236}">
                  <a16:creationId xmlns:a16="http://schemas.microsoft.com/office/drawing/2014/main" id="{D710F847-63CE-5271-E3DD-2D81BFD95BF5}"/>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a:ln>
              <a:solidFill>
                <a:schemeClr val="bg2"/>
              </a:solidFill>
            </a:ln>
          </p:spPr>
          <p:txBody>
            <a:bodyPr/>
            <a:lstStyle/>
            <a:p>
              <a:endParaRPr lang="en-IE" sz="1733"/>
            </a:p>
          </p:txBody>
        </p:sp>
        <p:sp>
          <p:nvSpPr>
            <p:cNvPr id="86" name="Freeform 16">
              <a:extLst>
                <a:ext uri="{FF2B5EF4-FFF2-40B4-BE49-F238E27FC236}">
                  <a16:creationId xmlns:a16="http://schemas.microsoft.com/office/drawing/2014/main" id="{74CBF2AE-900B-B08D-F53B-56D55988F26B}"/>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chemeClr val="accent2">
                <a:lumMod val="60000"/>
                <a:lumOff val="40000"/>
              </a:schemeClr>
            </a:solidFill>
            <a:ln>
              <a:solidFill>
                <a:schemeClr val="bg2"/>
              </a:solidFill>
            </a:ln>
          </p:spPr>
          <p:txBody>
            <a:bodyPr/>
            <a:lstStyle/>
            <a:p>
              <a:endParaRPr lang="en-IE" sz="1733"/>
            </a:p>
          </p:txBody>
        </p:sp>
      </p:grpSp>
      <p:sp>
        <p:nvSpPr>
          <p:cNvPr id="87" name="TextBox 53">
            <a:extLst>
              <a:ext uri="{FF2B5EF4-FFF2-40B4-BE49-F238E27FC236}">
                <a16:creationId xmlns:a16="http://schemas.microsoft.com/office/drawing/2014/main" id="{7F239801-450F-192D-7C4B-D81D1783480B}"/>
              </a:ext>
            </a:extLst>
          </p:cNvPr>
          <p:cNvSpPr txBox="1"/>
          <p:nvPr/>
        </p:nvSpPr>
        <p:spPr>
          <a:xfrm>
            <a:off x="9486756" y="3618267"/>
            <a:ext cx="1604834" cy="256480"/>
          </a:xfrm>
          <a:prstGeom prst="rect">
            <a:avLst/>
          </a:prstGeom>
          <a:noFill/>
        </p:spPr>
        <p:txBody>
          <a:bodyPr wrap="square" lIns="0" tIns="0" rIns="0" bIns="0" rtlCol="0" anchor="t">
            <a:spAutoFit/>
          </a:bodyPr>
          <a:lstStyle/>
          <a:p>
            <a:pPr algn="ctr" defTabSz="857199">
              <a:lnSpc>
                <a:spcPts val="2019"/>
              </a:lnSpc>
              <a:defRPr/>
            </a:pPr>
            <a:r>
              <a:rPr lang="en-US" sz="1733"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Conclusion</a:t>
            </a:r>
          </a:p>
        </p:txBody>
      </p:sp>
      <p:pic>
        <p:nvPicPr>
          <p:cNvPr id="2" name="Graphic 1" descr="Play with solid fill">
            <a:extLst>
              <a:ext uri="{FF2B5EF4-FFF2-40B4-BE49-F238E27FC236}">
                <a16:creationId xmlns:a16="http://schemas.microsoft.com/office/drawing/2014/main" id="{32953306-FD0E-D4F1-E978-FC73230B6A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6856" y="2834893"/>
            <a:ext cx="477734" cy="477734"/>
          </a:xfrm>
          <a:prstGeom prst="rect">
            <a:avLst/>
          </a:prstGeom>
        </p:spPr>
      </p:pic>
      <p:sp>
        <p:nvSpPr>
          <p:cNvPr id="4" name="Equals 3">
            <a:extLst>
              <a:ext uri="{FF2B5EF4-FFF2-40B4-BE49-F238E27FC236}">
                <a16:creationId xmlns:a16="http://schemas.microsoft.com/office/drawing/2014/main" id="{0DAB3D5F-1712-7A85-82D4-33B4E3DCD356}"/>
              </a:ext>
            </a:extLst>
          </p:cNvPr>
          <p:cNvSpPr/>
          <p:nvPr/>
        </p:nvSpPr>
        <p:spPr>
          <a:xfrm rot="16200000">
            <a:off x="3470973" y="2768053"/>
            <a:ext cx="471808" cy="396257"/>
          </a:xfrm>
          <a:prstGeom prst="mathEqual">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grpSp>
        <p:nvGrpSpPr>
          <p:cNvPr id="68" name="Group 14">
            <a:extLst>
              <a:ext uri="{FF2B5EF4-FFF2-40B4-BE49-F238E27FC236}">
                <a16:creationId xmlns:a16="http://schemas.microsoft.com/office/drawing/2014/main" id="{86446F99-CD47-E99D-09A2-2EE2004E1757}"/>
              </a:ext>
            </a:extLst>
          </p:cNvPr>
          <p:cNvGrpSpPr>
            <a:grpSpLocks noChangeAspect="1"/>
          </p:cNvGrpSpPr>
          <p:nvPr/>
        </p:nvGrpSpPr>
        <p:grpSpPr>
          <a:xfrm rot="10800000">
            <a:off x="5459969" y="2595793"/>
            <a:ext cx="841252" cy="841252"/>
            <a:chOff x="0" y="0"/>
            <a:chExt cx="495300" cy="495300"/>
          </a:xfrm>
        </p:grpSpPr>
        <p:sp>
          <p:nvSpPr>
            <p:cNvPr id="70" name="Freeform 16">
              <a:extLst>
                <a:ext uri="{FF2B5EF4-FFF2-40B4-BE49-F238E27FC236}">
                  <a16:creationId xmlns:a16="http://schemas.microsoft.com/office/drawing/2014/main" id="{C7133F99-C9F2-9DDB-2509-F723B41DBA62}"/>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58693"/>
            </a:solidFill>
          </p:spPr>
          <p:txBody>
            <a:bodyPr/>
            <a:lstStyle/>
            <a:p>
              <a:endParaRPr lang="en-IE" sz="1733"/>
            </a:p>
          </p:txBody>
        </p:sp>
        <p:sp>
          <p:nvSpPr>
            <p:cNvPr id="69" name="Freeform 15">
              <a:extLst>
                <a:ext uri="{FF2B5EF4-FFF2-40B4-BE49-F238E27FC236}">
                  <a16:creationId xmlns:a16="http://schemas.microsoft.com/office/drawing/2014/main" id="{AD9DB66D-3646-3A72-D29E-CA39A9D78AE1}"/>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p:spPr>
          <p:txBody>
            <a:bodyPr/>
            <a:lstStyle/>
            <a:p>
              <a:endParaRPr lang="en-IE" sz="1733"/>
            </a:p>
          </p:txBody>
        </p:sp>
      </p:grpSp>
      <p:pic>
        <p:nvPicPr>
          <p:cNvPr id="5" name="Graphic 4" descr="Chat with solid fill">
            <a:extLst>
              <a:ext uri="{FF2B5EF4-FFF2-40B4-BE49-F238E27FC236}">
                <a16:creationId xmlns:a16="http://schemas.microsoft.com/office/drawing/2014/main" id="{0D398494-5E1C-80BB-B887-0C989147C4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8457" y="2828830"/>
            <a:ext cx="465085" cy="465085"/>
          </a:xfrm>
          <a:prstGeom prst="rect">
            <a:avLst/>
          </a:prstGeom>
        </p:spPr>
      </p:pic>
      <p:pic>
        <p:nvPicPr>
          <p:cNvPr id="6" name="Graphic 5" descr="Handshake with solid fill">
            <a:extLst>
              <a:ext uri="{FF2B5EF4-FFF2-40B4-BE49-F238E27FC236}">
                <a16:creationId xmlns:a16="http://schemas.microsoft.com/office/drawing/2014/main" id="{09A21374-49B1-8BCA-7825-223587CD76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70003" y="2909246"/>
            <a:ext cx="438339" cy="438339"/>
          </a:xfrm>
          <a:prstGeom prst="rect">
            <a:avLst/>
          </a:prstGeom>
        </p:spPr>
      </p:pic>
      <p:pic>
        <p:nvPicPr>
          <p:cNvPr id="8" name="Graphic 7" descr="Head with gears outline">
            <a:extLst>
              <a:ext uri="{FF2B5EF4-FFF2-40B4-BE49-F238E27FC236}">
                <a16:creationId xmlns:a16="http://schemas.microsoft.com/office/drawing/2014/main" id="{E194ABA9-073D-5758-A45E-416A8C25CB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96927" y="2816856"/>
            <a:ext cx="413392" cy="413392"/>
          </a:xfrm>
          <a:prstGeom prst="rect">
            <a:avLst/>
          </a:prstGeom>
        </p:spPr>
      </p:pic>
      <p:pic>
        <p:nvPicPr>
          <p:cNvPr id="78" name="Graphic 77" descr="Badge 1 with solid fill">
            <a:extLst>
              <a:ext uri="{FF2B5EF4-FFF2-40B4-BE49-F238E27FC236}">
                <a16:creationId xmlns:a16="http://schemas.microsoft.com/office/drawing/2014/main" id="{1C595991-CEDA-339D-7DC6-0F63F0640E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7815" y="4183245"/>
            <a:ext cx="463315" cy="463315"/>
          </a:xfrm>
          <a:prstGeom prst="rect">
            <a:avLst/>
          </a:prstGeom>
        </p:spPr>
      </p:pic>
      <p:sp>
        <p:nvSpPr>
          <p:cNvPr id="79" name="TextBox 53">
            <a:extLst>
              <a:ext uri="{FF2B5EF4-FFF2-40B4-BE49-F238E27FC236}">
                <a16:creationId xmlns:a16="http://schemas.microsoft.com/office/drawing/2014/main" id="{4CE7207B-AB56-BCF7-1345-BF619B53C979}"/>
              </a:ext>
            </a:extLst>
          </p:cNvPr>
          <p:cNvSpPr txBox="1"/>
          <p:nvPr/>
        </p:nvSpPr>
        <p:spPr>
          <a:xfrm>
            <a:off x="7252295" y="3508638"/>
            <a:ext cx="1604834" cy="512961"/>
          </a:xfrm>
          <a:prstGeom prst="rect">
            <a:avLst/>
          </a:prstGeom>
          <a:noFill/>
        </p:spPr>
        <p:txBody>
          <a:bodyPr wrap="square" lIns="0" tIns="0" rIns="0" bIns="0" rtlCol="0" anchor="t">
            <a:spAutoFit/>
          </a:bodyPr>
          <a:lstStyle/>
          <a:p>
            <a:pPr algn="ctr" defTabSz="857199">
              <a:lnSpc>
                <a:spcPts val="2019"/>
              </a:lnSpc>
              <a:defRPr/>
            </a:pPr>
            <a:r>
              <a:rPr lang="en-US" sz="1733"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Mediation day</a:t>
            </a:r>
          </a:p>
        </p:txBody>
      </p:sp>
      <p:pic>
        <p:nvPicPr>
          <p:cNvPr id="80" name="Graphic 79" descr="Badge with solid fill">
            <a:extLst>
              <a:ext uri="{FF2B5EF4-FFF2-40B4-BE49-F238E27FC236}">
                <a16:creationId xmlns:a16="http://schemas.microsoft.com/office/drawing/2014/main" id="{681AC90D-2529-D6B3-F3A8-5F7CDBA723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55716" y="4170182"/>
            <a:ext cx="463315" cy="463315"/>
          </a:xfrm>
          <a:prstGeom prst="rect">
            <a:avLst/>
          </a:prstGeom>
        </p:spPr>
      </p:pic>
      <p:pic>
        <p:nvPicPr>
          <p:cNvPr id="89" name="Graphic 88" descr="Badge 3 with solid fill">
            <a:extLst>
              <a:ext uri="{FF2B5EF4-FFF2-40B4-BE49-F238E27FC236}">
                <a16:creationId xmlns:a16="http://schemas.microsoft.com/office/drawing/2014/main" id="{5344BA27-7E19-1E5C-F8BC-16553F7C70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93617" y="4228297"/>
            <a:ext cx="463315" cy="463315"/>
          </a:xfrm>
          <a:prstGeom prst="rect">
            <a:avLst/>
          </a:prstGeom>
        </p:spPr>
      </p:pic>
      <p:sp>
        <p:nvSpPr>
          <p:cNvPr id="90" name="Oval 89">
            <a:extLst>
              <a:ext uri="{FF2B5EF4-FFF2-40B4-BE49-F238E27FC236}">
                <a16:creationId xmlns:a16="http://schemas.microsoft.com/office/drawing/2014/main" id="{60E75FB9-E397-BD91-5E66-E785CD8347CF}"/>
              </a:ext>
            </a:extLst>
          </p:cNvPr>
          <p:cNvSpPr/>
          <p:nvPr/>
        </p:nvSpPr>
        <p:spPr>
          <a:xfrm>
            <a:off x="7067998" y="4315067"/>
            <a:ext cx="368593" cy="376545"/>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IE" dirty="0"/>
          </a:p>
        </p:txBody>
      </p:sp>
      <p:sp>
        <p:nvSpPr>
          <p:cNvPr id="91" name="Oval 90">
            <a:extLst>
              <a:ext uri="{FF2B5EF4-FFF2-40B4-BE49-F238E27FC236}">
                <a16:creationId xmlns:a16="http://schemas.microsoft.com/office/drawing/2014/main" id="{2891D271-AB5C-5B2D-9370-A6710F21AD73}"/>
              </a:ext>
            </a:extLst>
          </p:cNvPr>
          <p:cNvSpPr/>
          <p:nvPr/>
        </p:nvSpPr>
        <p:spPr>
          <a:xfrm>
            <a:off x="9266933" y="4315067"/>
            <a:ext cx="368593" cy="376545"/>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IE" dirty="0"/>
          </a:p>
        </p:txBody>
      </p:sp>
    </p:spTree>
    <p:extLst>
      <p:ext uri="{BB962C8B-B14F-4D97-AF65-F5344CB8AC3E}">
        <p14:creationId xmlns:p14="http://schemas.microsoft.com/office/powerpoint/2010/main" val="202835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4" hidden="1">
            <a:extLst>
              <a:ext uri="{FF2B5EF4-FFF2-40B4-BE49-F238E27FC236}">
                <a16:creationId xmlns:a16="http://schemas.microsoft.com/office/drawing/2014/main" id="{7807F5E6-125D-A01F-1C04-8F6460E243EC}"/>
              </a:ext>
            </a:extLst>
          </p:cNvPr>
          <p:cNvSpPr/>
          <p:nvPr/>
        </p:nvSpPr>
        <p:spPr>
          <a:xfrm rot="16200000">
            <a:off x="5136296" y="2786382"/>
            <a:ext cx="721536" cy="413109"/>
          </a:xfrm>
          <a:custGeom>
            <a:avLst/>
            <a:gdLst/>
            <a:ahLst/>
            <a:cxnLst/>
            <a:rect l="l" t="t" r="r" b="b"/>
            <a:pathLst>
              <a:path w="2771140" h="1889930">
                <a:moveTo>
                  <a:pt x="0" y="0"/>
                </a:moveTo>
                <a:lnTo>
                  <a:pt x="0" y="986960"/>
                </a:lnTo>
                <a:lnTo>
                  <a:pt x="1384300" y="1889930"/>
                </a:lnTo>
                <a:lnTo>
                  <a:pt x="2771140" y="986960"/>
                </a:lnTo>
                <a:lnTo>
                  <a:pt x="2771140" y="0"/>
                </a:lnTo>
                <a:close/>
              </a:path>
            </a:pathLst>
          </a:custGeom>
          <a:solidFill>
            <a:sysClr val="window" lastClr="FFFFFF"/>
          </a:solidFill>
        </p:spPr>
        <p:txBody>
          <a:bodyPr/>
          <a:lstStyle/>
          <a:p>
            <a:endParaRPr lang="en-IE" sz="1733"/>
          </a:p>
        </p:txBody>
      </p:sp>
      <p:pic>
        <p:nvPicPr>
          <p:cNvPr id="18" name="Imagen 17" hidden="1">
            <a:extLst>
              <a:ext uri="{FF2B5EF4-FFF2-40B4-BE49-F238E27FC236}">
                <a16:creationId xmlns:a16="http://schemas.microsoft.com/office/drawing/2014/main" id="{B05EC253-0ECD-2340-82B0-3AFD00D630D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48" t="44453" r="37172" b="-11250"/>
          <a:stretch/>
        </p:blipFill>
        <p:spPr>
          <a:xfrm>
            <a:off x="8198257" y="-3"/>
            <a:ext cx="4002519" cy="4181184"/>
          </a:xfrm>
          <a:prstGeom prst="rect">
            <a:avLst/>
          </a:prstGeom>
          <a:effectLst>
            <a:outerShdw blurRad="50800" dist="50800" dir="5400000" algn="ctr" rotWithShape="0">
              <a:schemeClr val="bg1">
                <a:alpha val="0"/>
              </a:schemeClr>
            </a:outerShdw>
          </a:effectLst>
        </p:spPr>
      </p:pic>
      <p:cxnSp>
        <p:nvCxnSpPr>
          <p:cNvPr id="4" name="Conector recto 19">
            <a:extLst>
              <a:ext uri="{FF2B5EF4-FFF2-40B4-BE49-F238E27FC236}">
                <a16:creationId xmlns:a16="http://schemas.microsoft.com/office/drawing/2014/main" id="{AB0670BC-90AF-B906-95D5-4BCFBD3FD914}"/>
              </a:ext>
            </a:extLst>
          </p:cNvPr>
          <p:cNvCxnSpPr>
            <a:cxnSpLocks/>
          </p:cNvCxnSpPr>
          <p:nvPr/>
        </p:nvCxnSpPr>
        <p:spPr>
          <a:xfrm>
            <a:off x="845688" y="1013277"/>
            <a:ext cx="6477979" cy="270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10">
            <a:extLst>
              <a:ext uri="{FF2B5EF4-FFF2-40B4-BE49-F238E27FC236}">
                <a16:creationId xmlns:a16="http://schemas.microsoft.com/office/drawing/2014/main" id="{8C2F149F-6F1D-220A-6E44-5C9D10152A3B}"/>
              </a:ext>
            </a:extLst>
          </p:cNvPr>
          <p:cNvGrpSpPr/>
          <p:nvPr/>
        </p:nvGrpSpPr>
        <p:grpSpPr>
          <a:xfrm rot="16200000">
            <a:off x="6114181" y="1448635"/>
            <a:ext cx="732168" cy="2379512"/>
            <a:chOff x="-22618" y="0"/>
            <a:chExt cx="2771140" cy="9006071"/>
          </a:xfrm>
        </p:grpSpPr>
        <p:sp>
          <p:nvSpPr>
            <p:cNvPr id="7" name="Freeform 11">
              <a:extLst>
                <a:ext uri="{FF2B5EF4-FFF2-40B4-BE49-F238E27FC236}">
                  <a16:creationId xmlns:a16="http://schemas.microsoft.com/office/drawing/2014/main" id="{D9A07566-452A-E11C-F682-FCAF4F9005A7}"/>
                </a:ext>
              </a:extLst>
            </p:cNvPr>
            <p:cNvSpPr/>
            <p:nvPr/>
          </p:nvSpPr>
          <p:spPr>
            <a:xfrm>
              <a:off x="-22618"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B56576">
                <a:alpha val="79000"/>
              </a:srgbClr>
            </a:solidFill>
          </p:spPr>
          <p:txBody>
            <a:bodyPr/>
            <a:lstStyle/>
            <a:p>
              <a:endParaRPr lang="en-IE" sz="1733"/>
            </a:p>
          </p:txBody>
        </p:sp>
      </p:grpSp>
      <p:grpSp>
        <p:nvGrpSpPr>
          <p:cNvPr id="10" name="Group 14">
            <a:extLst>
              <a:ext uri="{FF2B5EF4-FFF2-40B4-BE49-F238E27FC236}">
                <a16:creationId xmlns:a16="http://schemas.microsoft.com/office/drawing/2014/main" id="{0B3FBE34-E408-63E8-A94E-5BE39BCD4B0B}"/>
              </a:ext>
            </a:extLst>
          </p:cNvPr>
          <p:cNvGrpSpPr>
            <a:grpSpLocks noChangeAspect="1"/>
          </p:cNvGrpSpPr>
          <p:nvPr/>
        </p:nvGrpSpPr>
        <p:grpSpPr>
          <a:xfrm rot="10800000">
            <a:off x="6059638" y="1593881"/>
            <a:ext cx="841252" cy="841252"/>
            <a:chOff x="0" y="0"/>
            <a:chExt cx="495300" cy="495300"/>
          </a:xfrm>
        </p:grpSpPr>
        <p:sp>
          <p:nvSpPr>
            <p:cNvPr id="11" name="Freeform 15">
              <a:extLst>
                <a:ext uri="{FF2B5EF4-FFF2-40B4-BE49-F238E27FC236}">
                  <a16:creationId xmlns:a16="http://schemas.microsoft.com/office/drawing/2014/main" id="{37FB8044-137A-D9EE-18B8-248555AB9A3A}"/>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p:spPr>
          <p:txBody>
            <a:bodyPr/>
            <a:lstStyle/>
            <a:p>
              <a:endParaRPr lang="en-IE" sz="1733"/>
            </a:p>
          </p:txBody>
        </p:sp>
        <p:sp>
          <p:nvSpPr>
            <p:cNvPr id="12" name="Freeform 16">
              <a:extLst>
                <a:ext uri="{FF2B5EF4-FFF2-40B4-BE49-F238E27FC236}">
                  <a16:creationId xmlns:a16="http://schemas.microsoft.com/office/drawing/2014/main" id="{3CE977C9-A64A-1508-B4F8-DE8665E4FAF3}"/>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58693"/>
            </a:solidFill>
          </p:spPr>
          <p:txBody>
            <a:bodyPr/>
            <a:lstStyle/>
            <a:p>
              <a:endParaRPr lang="en-IE" sz="1733"/>
            </a:p>
          </p:txBody>
        </p:sp>
      </p:grpSp>
      <p:grpSp>
        <p:nvGrpSpPr>
          <p:cNvPr id="13" name="Group 40">
            <a:extLst>
              <a:ext uri="{FF2B5EF4-FFF2-40B4-BE49-F238E27FC236}">
                <a16:creationId xmlns:a16="http://schemas.microsoft.com/office/drawing/2014/main" id="{A589D88D-296D-7F13-DD89-50D4E0CEC05D}"/>
              </a:ext>
            </a:extLst>
          </p:cNvPr>
          <p:cNvGrpSpPr/>
          <p:nvPr/>
        </p:nvGrpSpPr>
        <p:grpSpPr>
          <a:xfrm>
            <a:off x="3068463" y="1593881"/>
            <a:ext cx="2495436" cy="1412098"/>
            <a:chOff x="0" y="0"/>
            <a:chExt cx="2863014" cy="1620103"/>
          </a:xfrm>
        </p:grpSpPr>
        <p:sp>
          <p:nvSpPr>
            <p:cNvPr id="21" name="Freeform 44" hidden="1">
              <a:extLst>
                <a:ext uri="{FF2B5EF4-FFF2-40B4-BE49-F238E27FC236}">
                  <a16:creationId xmlns:a16="http://schemas.microsoft.com/office/drawing/2014/main" id="{A0E2D5AE-EA1A-7644-408A-8A77BE297B14}"/>
                </a:ext>
              </a:extLst>
            </p:cNvPr>
            <p:cNvSpPr/>
            <p:nvPr/>
          </p:nvSpPr>
          <p:spPr>
            <a:xfrm rot="16200000">
              <a:off x="-118705" y="898792"/>
              <a:ext cx="827819" cy="590410"/>
            </a:xfrm>
            <a:custGeom>
              <a:avLst/>
              <a:gdLst/>
              <a:ahLst/>
              <a:cxnLst/>
              <a:rect l="l" t="t" r="r" b="b"/>
              <a:pathLst>
                <a:path w="2771140" h="1889930">
                  <a:moveTo>
                    <a:pt x="0" y="0"/>
                  </a:moveTo>
                  <a:lnTo>
                    <a:pt x="0" y="986960"/>
                  </a:lnTo>
                  <a:lnTo>
                    <a:pt x="1384300" y="1889930"/>
                  </a:lnTo>
                  <a:lnTo>
                    <a:pt x="2771140" y="986960"/>
                  </a:lnTo>
                  <a:lnTo>
                    <a:pt x="2771140" y="0"/>
                  </a:lnTo>
                  <a:close/>
                </a:path>
              </a:pathLst>
            </a:custGeom>
            <a:solidFill>
              <a:sysClr val="window" lastClr="FFFFFF"/>
            </a:solidFill>
          </p:spPr>
          <p:txBody>
            <a:bodyPr/>
            <a:lstStyle/>
            <a:p>
              <a:endParaRPr lang="en-IE" sz="1733"/>
            </a:p>
          </p:txBody>
        </p:sp>
        <p:grpSp>
          <p:nvGrpSpPr>
            <p:cNvPr id="14" name="Group 41">
              <a:extLst>
                <a:ext uri="{FF2B5EF4-FFF2-40B4-BE49-F238E27FC236}">
                  <a16:creationId xmlns:a16="http://schemas.microsoft.com/office/drawing/2014/main" id="{D6DF927B-88A4-C795-C589-25220BC41468}"/>
                </a:ext>
              </a:extLst>
            </p:cNvPr>
            <p:cNvGrpSpPr/>
            <p:nvPr/>
          </p:nvGrpSpPr>
          <p:grpSpPr>
            <a:xfrm rot="-5400000">
              <a:off x="1077998" y="-164913"/>
              <a:ext cx="840017" cy="2730015"/>
              <a:chOff x="0" y="0"/>
              <a:chExt cx="2771140" cy="9006071"/>
            </a:xfrm>
          </p:grpSpPr>
          <p:sp>
            <p:nvSpPr>
              <p:cNvPr id="22" name="Freeform 42">
                <a:extLst>
                  <a:ext uri="{FF2B5EF4-FFF2-40B4-BE49-F238E27FC236}">
                    <a16:creationId xmlns:a16="http://schemas.microsoft.com/office/drawing/2014/main" id="{8A22BA30-FC43-4646-2669-512E7340431C}"/>
                  </a:ext>
                </a:extLst>
              </p:cNvPr>
              <p:cNvSpPr/>
              <p:nvPr/>
            </p:nvSpPr>
            <p:spPr>
              <a:xfrm>
                <a:off x="0"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4BACC6">
                  <a:lumMod val="75000"/>
                  <a:alpha val="78000"/>
                </a:srgbClr>
              </a:solidFill>
            </p:spPr>
            <p:txBody>
              <a:bodyPr/>
              <a:lstStyle/>
              <a:p>
                <a:endParaRPr lang="en-IE" sz="1733"/>
              </a:p>
            </p:txBody>
          </p:sp>
        </p:grpSp>
        <p:grpSp>
          <p:nvGrpSpPr>
            <p:cNvPr id="16" name="Group 45">
              <a:extLst>
                <a:ext uri="{FF2B5EF4-FFF2-40B4-BE49-F238E27FC236}">
                  <a16:creationId xmlns:a16="http://schemas.microsoft.com/office/drawing/2014/main" id="{DD1A7AAA-86D4-B98F-3243-97050B5F663E}"/>
                </a:ext>
              </a:extLst>
            </p:cNvPr>
            <p:cNvGrpSpPr>
              <a:grpSpLocks noChangeAspect="1"/>
            </p:cNvGrpSpPr>
            <p:nvPr/>
          </p:nvGrpSpPr>
          <p:grpSpPr>
            <a:xfrm rot="-10800000">
              <a:off x="1015423" y="0"/>
              <a:ext cx="965168" cy="965168"/>
              <a:chOff x="0" y="0"/>
              <a:chExt cx="495300" cy="495300"/>
            </a:xfrm>
          </p:grpSpPr>
          <p:sp>
            <p:nvSpPr>
              <p:cNvPr id="19" name="Freeform 46">
                <a:extLst>
                  <a:ext uri="{FF2B5EF4-FFF2-40B4-BE49-F238E27FC236}">
                    <a16:creationId xmlns:a16="http://schemas.microsoft.com/office/drawing/2014/main" id="{061FBA90-946B-567A-75AE-36DE9A1E2DE5}"/>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p:spPr>
            <p:txBody>
              <a:bodyPr/>
              <a:lstStyle/>
              <a:p>
                <a:endParaRPr lang="en-IE" sz="1733"/>
              </a:p>
            </p:txBody>
          </p:sp>
          <p:sp>
            <p:nvSpPr>
              <p:cNvPr id="20" name="Freeform 47">
                <a:extLst>
                  <a:ext uri="{FF2B5EF4-FFF2-40B4-BE49-F238E27FC236}">
                    <a16:creationId xmlns:a16="http://schemas.microsoft.com/office/drawing/2014/main" id="{C34AA2C1-ABEE-7EE5-026C-1B21444F99C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5EA0B2"/>
              </a:solidFill>
            </p:spPr>
            <p:txBody>
              <a:bodyPr/>
              <a:lstStyle/>
              <a:p>
                <a:endParaRPr lang="en-IE" sz="1733"/>
              </a:p>
            </p:txBody>
          </p:sp>
        </p:grpSp>
        <p:sp>
          <p:nvSpPr>
            <p:cNvPr id="17" name="TextBox 53">
              <a:extLst>
                <a:ext uri="{FF2B5EF4-FFF2-40B4-BE49-F238E27FC236}">
                  <a16:creationId xmlns:a16="http://schemas.microsoft.com/office/drawing/2014/main" id="{3AFC827C-B308-B23F-A6F3-6C737184B38A}"/>
                </a:ext>
              </a:extLst>
            </p:cNvPr>
            <p:cNvSpPr txBox="1"/>
            <p:nvPr/>
          </p:nvSpPr>
          <p:spPr>
            <a:xfrm>
              <a:off x="434860" y="1007920"/>
              <a:ext cx="2267561" cy="588521"/>
            </a:xfrm>
            <a:prstGeom prst="rect">
              <a:avLst/>
            </a:prstGeom>
            <a:noFill/>
          </p:spPr>
          <p:txBody>
            <a:bodyPr lIns="0" tIns="0" rIns="0" bIns="0" rtlCol="0" anchor="t">
              <a:spAutoFit/>
            </a:bodyPr>
            <a:lstStyle/>
            <a:p>
              <a:pPr algn="ctr" defTabSz="857199">
                <a:lnSpc>
                  <a:spcPts val="2019"/>
                </a:lnSpc>
                <a:defRPr/>
              </a:pPr>
              <a:r>
                <a:rPr lang="en-US" sz="1733"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EXPLORATION &amp; BARGAINING</a:t>
              </a:r>
            </a:p>
          </p:txBody>
        </p:sp>
      </p:grpSp>
      <p:sp>
        <p:nvSpPr>
          <p:cNvPr id="23" name="TextBox 54">
            <a:extLst>
              <a:ext uri="{FF2B5EF4-FFF2-40B4-BE49-F238E27FC236}">
                <a16:creationId xmlns:a16="http://schemas.microsoft.com/office/drawing/2014/main" id="{F654C6BA-681F-C6DE-5E8E-5E8DB8868A82}"/>
              </a:ext>
            </a:extLst>
          </p:cNvPr>
          <p:cNvSpPr txBox="1"/>
          <p:nvPr/>
        </p:nvSpPr>
        <p:spPr>
          <a:xfrm>
            <a:off x="5726438" y="2521146"/>
            <a:ext cx="1693671" cy="256480"/>
          </a:xfrm>
          <a:prstGeom prst="rect">
            <a:avLst/>
          </a:prstGeom>
        </p:spPr>
        <p:txBody>
          <a:bodyPr lIns="0" tIns="0" rIns="0" bIns="0" rtlCol="0" anchor="t">
            <a:spAutoFit/>
          </a:bodyPr>
          <a:lstStyle/>
          <a:p>
            <a:pPr algn="ctr" defTabSz="857199">
              <a:lnSpc>
                <a:spcPts val="2019"/>
              </a:lnSpc>
              <a:defRPr/>
            </a:pPr>
            <a:r>
              <a:rPr lang="en-US" sz="1733"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CONCLUSION</a:t>
            </a:r>
          </a:p>
        </p:txBody>
      </p:sp>
      <p:grpSp>
        <p:nvGrpSpPr>
          <p:cNvPr id="24" name="Group 60">
            <a:extLst>
              <a:ext uri="{FF2B5EF4-FFF2-40B4-BE49-F238E27FC236}">
                <a16:creationId xmlns:a16="http://schemas.microsoft.com/office/drawing/2014/main" id="{ACD4233D-6966-2284-430D-FAC969172AAC}"/>
              </a:ext>
            </a:extLst>
          </p:cNvPr>
          <p:cNvGrpSpPr/>
          <p:nvPr/>
        </p:nvGrpSpPr>
        <p:grpSpPr>
          <a:xfrm rot="16200000">
            <a:off x="1945892" y="1451282"/>
            <a:ext cx="732168" cy="2379512"/>
            <a:chOff x="0" y="0"/>
            <a:chExt cx="2771140" cy="9006071"/>
          </a:xfrm>
        </p:grpSpPr>
        <p:sp>
          <p:nvSpPr>
            <p:cNvPr id="25" name="Freeform 61">
              <a:extLst>
                <a:ext uri="{FF2B5EF4-FFF2-40B4-BE49-F238E27FC236}">
                  <a16:creationId xmlns:a16="http://schemas.microsoft.com/office/drawing/2014/main" id="{52893378-9988-7E9A-74F6-9354AF491225}"/>
                </a:ext>
              </a:extLst>
            </p:cNvPr>
            <p:cNvSpPr/>
            <p:nvPr/>
          </p:nvSpPr>
          <p:spPr>
            <a:xfrm>
              <a:off x="0" y="0"/>
              <a:ext cx="2771140" cy="9006071"/>
            </a:xfrm>
            <a:custGeom>
              <a:avLst/>
              <a:gdLst/>
              <a:ahLst/>
              <a:cxnLst/>
              <a:rect l="l" t="t" r="r" b="b"/>
              <a:pathLst>
                <a:path w="2771140" h="9006071">
                  <a:moveTo>
                    <a:pt x="0" y="0"/>
                  </a:moveTo>
                  <a:lnTo>
                    <a:pt x="0" y="8103102"/>
                  </a:lnTo>
                  <a:lnTo>
                    <a:pt x="1384300" y="9006071"/>
                  </a:lnTo>
                  <a:lnTo>
                    <a:pt x="2771140" y="8103102"/>
                  </a:lnTo>
                  <a:lnTo>
                    <a:pt x="2771140" y="0"/>
                  </a:lnTo>
                  <a:close/>
                </a:path>
              </a:pathLst>
            </a:custGeom>
            <a:solidFill>
              <a:srgbClr val="6699FF"/>
            </a:solidFill>
          </p:spPr>
          <p:txBody>
            <a:bodyPr/>
            <a:lstStyle/>
            <a:p>
              <a:endParaRPr lang="en-IE" sz="1733"/>
            </a:p>
          </p:txBody>
        </p:sp>
      </p:grpSp>
      <p:grpSp>
        <p:nvGrpSpPr>
          <p:cNvPr id="26" name="Group 64">
            <a:extLst>
              <a:ext uri="{FF2B5EF4-FFF2-40B4-BE49-F238E27FC236}">
                <a16:creationId xmlns:a16="http://schemas.microsoft.com/office/drawing/2014/main" id="{F1D0C593-3104-3884-8B7A-690B4031EFDA}"/>
              </a:ext>
            </a:extLst>
          </p:cNvPr>
          <p:cNvGrpSpPr>
            <a:grpSpLocks noChangeAspect="1"/>
          </p:cNvGrpSpPr>
          <p:nvPr/>
        </p:nvGrpSpPr>
        <p:grpSpPr>
          <a:xfrm rot="10800000">
            <a:off x="1848435" y="1593881"/>
            <a:ext cx="841252" cy="841252"/>
            <a:chOff x="0" y="0"/>
            <a:chExt cx="495300" cy="495300"/>
          </a:xfrm>
        </p:grpSpPr>
        <p:sp>
          <p:nvSpPr>
            <p:cNvPr id="27" name="Freeform 65">
              <a:extLst>
                <a:ext uri="{FF2B5EF4-FFF2-40B4-BE49-F238E27FC236}">
                  <a16:creationId xmlns:a16="http://schemas.microsoft.com/office/drawing/2014/main" id="{B565C2A7-0FF3-2AF0-CCC7-B3D6109110C0}"/>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1F2F2"/>
            </a:solidFill>
          </p:spPr>
          <p:txBody>
            <a:bodyPr/>
            <a:lstStyle/>
            <a:p>
              <a:endParaRPr lang="en-IE" sz="1733"/>
            </a:p>
          </p:txBody>
        </p:sp>
        <p:sp>
          <p:nvSpPr>
            <p:cNvPr id="28" name="Freeform 66">
              <a:extLst>
                <a:ext uri="{FF2B5EF4-FFF2-40B4-BE49-F238E27FC236}">
                  <a16:creationId xmlns:a16="http://schemas.microsoft.com/office/drawing/2014/main" id="{30B5D949-C2D6-90FC-37DE-A85A339D94B8}"/>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6699FF"/>
            </a:solidFill>
          </p:spPr>
          <p:txBody>
            <a:bodyPr/>
            <a:lstStyle/>
            <a:p>
              <a:endParaRPr lang="en-IE" sz="1733"/>
            </a:p>
          </p:txBody>
        </p:sp>
      </p:grpSp>
      <p:sp>
        <p:nvSpPr>
          <p:cNvPr id="29" name="TextBox 72">
            <a:extLst>
              <a:ext uri="{FF2B5EF4-FFF2-40B4-BE49-F238E27FC236}">
                <a16:creationId xmlns:a16="http://schemas.microsoft.com/office/drawing/2014/main" id="{44BA16CB-EA19-B439-0C4B-8F94DC3A99E0}"/>
              </a:ext>
            </a:extLst>
          </p:cNvPr>
          <p:cNvSpPr txBox="1"/>
          <p:nvPr/>
        </p:nvSpPr>
        <p:spPr>
          <a:xfrm>
            <a:off x="1290418" y="2521146"/>
            <a:ext cx="1976431" cy="256480"/>
          </a:xfrm>
          <a:prstGeom prst="rect">
            <a:avLst/>
          </a:prstGeom>
        </p:spPr>
        <p:txBody>
          <a:bodyPr lIns="0" tIns="0" rIns="0" bIns="0" rtlCol="0" anchor="t">
            <a:spAutoFit/>
          </a:bodyPr>
          <a:lstStyle/>
          <a:p>
            <a:pPr algn="ctr" defTabSz="857199">
              <a:lnSpc>
                <a:spcPts val="2019"/>
              </a:lnSpc>
              <a:defRPr/>
            </a:pPr>
            <a:r>
              <a:rPr lang="en-US" sz="1733"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OPENING</a:t>
            </a:r>
          </a:p>
        </p:txBody>
      </p:sp>
      <p:pic>
        <p:nvPicPr>
          <p:cNvPr id="30" name="Graphic 29" descr="Badge with solid fill">
            <a:extLst>
              <a:ext uri="{FF2B5EF4-FFF2-40B4-BE49-F238E27FC236}">
                <a16:creationId xmlns:a16="http://schemas.microsoft.com/office/drawing/2014/main" id="{343ACD71-6F00-3B74-B444-40D2292A66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3331" y="3000804"/>
            <a:ext cx="463315" cy="463315"/>
          </a:xfrm>
          <a:prstGeom prst="rect">
            <a:avLst/>
          </a:prstGeom>
        </p:spPr>
      </p:pic>
      <p:pic>
        <p:nvPicPr>
          <p:cNvPr id="31" name="Graphic 30" descr="Badge 3 with solid fill">
            <a:extLst>
              <a:ext uri="{FF2B5EF4-FFF2-40B4-BE49-F238E27FC236}">
                <a16:creationId xmlns:a16="http://schemas.microsoft.com/office/drawing/2014/main" id="{A24AC4F0-3B21-659C-A423-FED0F810F2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1889" y="3019779"/>
            <a:ext cx="463315" cy="463315"/>
          </a:xfrm>
          <a:prstGeom prst="rect">
            <a:avLst/>
          </a:prstGeom>
        </p:spPr>
      </p:pic>
      <p:pic>
        <p:nvPicPr>
          <p:cNvPr id="32" name="Graphic 31" descr="Badge 1 with solid fill">
            <a:extLst>
              <a:ext uri="{FF2B5EF4-FFF2-40B4-BE49-F238E27FC236}">
                <a16:creationId xmlns:a16="http://schemas.microsoft.com/office/drawing/2014/main" id="{5E76C6E8-A2B5-1834-60A0-62C2218858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94364" y="3012505"/>
            <a:ext cx="463315" cy="463315"/>
          </a:xfrm>
          <a:prstGeom prst="rect">
            <a:avLst/>
          </a:prstGeom>
        </p:spPr>
      </p:pic>
      <p:sp>
        <p:nvSpPr>
          <p:cNvPr id="33" name="AutoShape 67">
            <a:extLst>
              <a:ext uri="{FF2B5EF4-FFF2-40B4-BE49-F238E27FC236}">
                <a16:creationId xmlns:a16="http://schemas.microsoft.com/office/drawing/2014/main" id="{05471698-12D9-8D38-FDC0-F7A32670E370}"/>
              </a:ext>
            </a:extLst>
          </p:cNvPr>
          <p:cNvSpPr/>
          <p:nvPr/>
        </p:nvSpPr>
        <p:spPr>
          <a:xfrm flipH="1">
            <a:off x="1294069" y="3649104"/>
            <a:ext cx="3" cy="1835859"/>
          </a:xfrm>
          <a:prstGeom prst="line">
            <a:avLst/>
          </a:prstGeom>
          <a:ln w="50800" cap="flat">
            <a:solidFill>
              <a:srgbClr val="6699FF"/>
            </a:solidFill>
            <a:prstDash val="solid"/>
            <a:headEnd type="none" w="sm" len="sm"/>
            <a:tailEnd type="none" w="sm" len="sm"/>
          </a:ln>
        </p:spPr>
        <p:txBody>
          <a:bodyPr/>
          <a:lstStyle/>
          <a:p>
            <a:endParaRPr lang="en-IE" sz="1733">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70">
            <a:extLst>
              <a:ext uri="{FF2B5EF4-FFF2-40B4-BE49-F238E27FC236}">
                <a16:creationId xmlns:a16="http://schemas.microsoft.com/office/drawing/2014/main" id="{3B72D72F-C499-0328-6563-672A1448E01C}"/>
              </a:ext>
            </a:extLst>
          </p:cNvPr>
          <p:cNvSpPr txBox="1"/>
          <p:nvPr/>
        </p:nvSpPr>
        <p:spPr>
          <a:xfrm>
            <a:off x="1403833" y="3636318"/>
            <a:ext cx="1647364" cy="1866729"/>
          </a:xfrm>
          <a:prstGeom prst="rect">
            <a:avLst/>
          </a:prstGeom>
        </p:spPr>
        <p:txBody>
          <a:bodyPr lIns="0" tIns="0" rIns="0" bIns="0" rtlCol="0" anchor="t">
            <a:spAutoFit/>
          </a:bodyPr>
          <a:lstStyle/>
          <a:p>
            <a:r>
              <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GROUND RULES</a:t>
            </a:r>
          </a:p>
          <a:p>
            <a:endPar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OPENING STATEMENTS</a:t>
            </a:r>
          </a:p>
          <a:p>
            <a:endPar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733"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Inter Bold"/>
              </a:rPr>
              <a:t>AGENDA</a:t>
            </a:r>
          </a:p>
        </p:txBody>
      </p:sp>
      <p:sp>
        <p:nvSpPr>
          <p:cNvPr id="35" name="AutoShape 67">
            <a:extLst>
              <a:ext uri="{FF2B5EF4-FFF2-40B4-BE49-F238E27FC236}">
                <a16:creationId xmlns:a16="http://schemas.microsoft.com/office/drawing/2014/main" id="{6F129BCC-2666-295A-1DAC-4533B79F1D38}"/>
              </a:ext>
            </a:extLst>
          </p:cNvPr>
          <p:cNvSpPr/>
          <p:nvPr/>
        </p:nvSpPr>
        <p:spPr>
          <a:xfrm>
            <a:off x="3392659" y="3647398"/>
            <a:ext cx="0" cy="2048201"/>
          </a:xfrm>
          <a:prstGeom prst="line">
            <a:avLst/>
          </a:prstGeom>
          <a:ln w="50800" cap="flat">
            <a:solidFill>
              <a:srgbClr val="5EA0B2"/>
            </a:solidFill>
            <a:prstDash val="solid"/>
            <a:headEnd type="none" w="sm" len="sm"/>
            <a:tailEnd type="none" w="sm" len="sm"/>
          </a:ln>
        </p:spPr>
        <p:txBody>
          <a:bodyPr/>
          <a:lstStyle/>
          <a:p>
            <a:endParaRPr lang="en-IE" sz="1733">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70">
            <a:extLst>
              <a:ext uri="{FF2B5EF4-FFF2-40B4-BE49-F238E27FC236}">
                <a16:creationId xmlns:a16="http://schemas.microsoft.com/office/drawing/2014/main" id="{D5F48DD9-6600-4567-296C-075AF6960530}"/>
              </a:ext>
            </a:extLst>
          </p:cNvPr>
          <p:cNvSpPr txBox="1"/>
          <p:nvPr/>
        </p:nvSpPr>
        <p:spPr>
          <a:xfrm>
            <a:off x="3502418" y="3647399"/>
            <a:ext cx="1943839" cy="2133405"/>
          </a:xfrm>
          <a:prstGeom prst="rect">
            <a:avLst/>
          </a:prstGeom>
        </p:spPr>
        <p:txBody>
          <a:bodyPr wrap="square" lIns="0" tIns="0" rIns="0" bIns="0" rtlCol="0" anchor="t">
            <a:spAutoFit/>
          </a:bodyPr>
          <a:lstStyle/>
          <a:p>
            <a:r>
              <a:rPr lang="en-US" sz="1733" b="1" dirty="0">
                <a:solidFill>
                  <a:srgbClr val="009999"/>
                </a:solidFill>
                <a:latin typeface="Open Sans" panose="020B0606030504020204" pitchFamily="34" charset="0"/>
                <a:ea typeface="Open Sans" panose="020B0606030504020204" pitchFamily="34" charset="0"/>
                <a:cs typeface="Open Sans" panose="020B0606030504020204" pitchFamily="34" charset="0"/>
                <a:sym typeface="Inter Bold"/>
              </a:rPr>
              <a:t>JOINT AND SEPARATE MEETINGS</a:t>
            </a:r>
          </a:p>
          <a:p>
            <a:endParaRPr lang="en-US" sz="1733" b="1" dirty="0">
              <a:solidFill>
                <a:srgbClr val="009999"/>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733" b="1" dirty="0">
                <a:solidFill>
                  <a:srgbClr val="009999"/>
                </a:solidFill>
                <a:latin typeface="Open Sans" panose="020B0606030504020204" pitchFamily="34" charset="0"/>
                <a:ea typeface="Open Sans" panose="020B0606030504020204" pitchFamily="34" charset="0"/>
                <a:cs typeface="Open Sans" panose="020B0606030504020204" pitchFamily="34" charset="0"/>
                <a:sym typeface="Inter Bold"/>
              </a:rPr>
              <a:t>INTERESTS</a:t>
            </a:r>
          </a:p>
          <a:p>
            <a:endParaRPr lang="en-US" sz="1733" b="1" dirty="0">
              <a:solidFill>
                <a:srgbClr val="009999"/>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733" b="1" dirty="0">
                <a:solidFill>
                  <a:srgbClr val="009999"/>
                </a:solidFill>
                <a:latin typeface="Open Sans" panose="020B0606030504020204" pitchFamily="34" charset="0"/>
                <a:ea typeface="Open Sans" panose="020B0606030504020204" pitchFamily="34" charset="0"/>
                <a:cs typeface="Open Sans" panose="020B0606030504020204" pitchFamily="34" charset="0"/>
                <a:sym typeface="Inter Bold"/>
              </a:rPr>
              <a:t>IDEAS FOR SETTLEMENT</a:t>
            </a:r>
          </a:p>
        </p:txBody>
      </p:sp>
      <p:sp>
        <p:nvSpPr>
          <p:cNvPr id="37" name="AutoShape 67">
            <a:extLst>
              <a:ext uri="{FF2B5EF4-FFF2-40B4-BE49-F238E27FC236}">
                <a16:creationId xmlns:a16="http://schemas.microsoft.com/office/drawing/2014/main" id="{9B94D00A-EFC9-2194-133C-D5EC441103C3}"/>
              </a:ext>
            </a:extLst>
          </p:cNvPr>
          <p:cNvSpPr/>
          <p:nvPr/>
        </p:nvSpPr>
        <p:spPr>
          <a:xfrm>
            <a:off x="5539957" y="3651006"/>
            <a:ext cx="0" cy="962287"/>
          </a:xfrm>
          <a:prstGeom prst="line">
            <a:avLst/>
          </a:prstGeom>
          <a:ln w="50800" cap="flat">
            <a:solidFill>
              <a:srgbClr val="C58693"/>
            </a:solidFill>
            <a:prstDash val="solid"/>
            <a:headEnd type="none" w="sm" len="sm"/>
            <a:tailEnd type="none" w="sm" len="sm"/>
          </a:ln>
        </p:spPr>
        <p:txBody>
          <a:bodyPr/>
          <a:lstStyle/>
          <a:p>
            <a:endParaRPr lang="en-IE" sz="1733"/>
          </a:p>
        </p:txBody>
      </p:sp>
      <p:sp>
        <p:nvSpPr>
          <p:cNvPr id="38" name="TextBox 70">
            <a:extLst>
              <a:ext uri="{FF2B5EF4-FFF2-40B4-BE49-F238E27FC236}">
                <a16:creationId xmlns:a16="http://schemas.microsoft.com/office/drawing/2014/main" id="{1D10E5EE-8D9A-337C-0BE7-29A3646286D2}"/>
              </a:ext>
            </a:extLst>
          </p:cNvPr>
          <p:cNvSpPr txBox="1"/>
          <p:nvPr/>
        </p:nvSpPr>
        <p:spPr>
          <a:xfrm>
            <a:off x="5649717" y="3638218"/>
            <a:ext cx="1943839" cy="1066702"/>
          </a:xfrm>
          <a:prstGeom prst="rect">
            <a:avLst/>
          </a:prstGeom>
        </p:spPr>
        <p:txBody>
          <a:bodyPr wrap="square" lIns="0" tIns="0" rIns="0" bIns="0" rtlCol="0" anchor="t">
            <a:spAutoFit/>
          </a:bodyPr>
          <a:lstStyle/>
          <a:p>
            <a:r>
              <a:rPr lang="en-US" sz="1733" b="1" dirty="0">
                <a:solidFill>
                  <a:srgbClr val="CB8883"/>
                </a:solidFill>
                <a:latin typeface="Open Sans" panose="020B0606030504020204" pitchFamily="34" charset="0"/>
                <a:ea typeface="Open Sans" panose="020B0606030504020204" pitchFamily="34" charset="0"/>
                <a:cs typeface="Open Sans" panose="020B0606030504020204" pitchFamily="34" charset="0"/>
                <a:sym typeface="Inter Bold"/>
              </a:rPr>
              <a:t>WITH SETTLEMENT </a:t>
            </a:r>
          </a:p>
          <a:p>
            <a:endParaRPr lang="en-US" sz="1733" b="1" dirty="0">
              <a:solidFill>
                <a:srgbClr val="CB8883"/>
              </a:solidFill>
              <a:latin typeface="Open Sans" panose="020B0606030504020204" pitchFamily="34" charset="0"/>
              <a:ea typeface="Open Sans" panose="020B0606030504020204" pitchFamily="34" charset="0"/>
              <a:cs typeface="Open Sans" panose="020B0606030504020204" pitchFamily="34" charset="0"/>
              <a:sym typeface="Inter Bold"/>
            </a:endParaRPr>
          </a:p>
          <a:p>
            <a:r>
              <a:rPr lang="en-US" sz="1733" b="1" dirty="0">
                <a:solidFill>
                  <a:srgbClr val="CB8883"/>
                </a:solidFill>
                <a:latin typeface="Open Sans" panose="020B0606030504020204" pitchFamily="34" charset="0"/>
                <a:ea typeface="Open Sans" panose="020B0606030504020204" pitchFamily="34" charset="0"/>
                <a:cs typeface="Open Sans" panose="020B0606030504020204" pitchFamily="34" charset="0"/>
                <a:sym typeface="Inter Bold"/>
              </a:rPr>
              <a:t>NO SETTLEMENT</a:t>
            </a:r>
            <a:r>
              <a:rPr lang="en-US" sz="17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Inter Bold"/>
              </a:rPr>
              <a:t>T  </a:t>
            </a:r>
          </a:p>
        </p:txBody>
      </p:sp>
      <p:pic>
        <p:nvPicPr>
          <p:cNvPr id="39" name="Graphic 38" descr="Chat with solid fill">
            <a:extLst>
              <a:ext uri="{FF2B5EF4-FFF2-40B4-BE49-F238E27FC236}">
                <a16:creationId xmlns:a16="http://schemas.microsoft.com/office/drawing/2014/main" id="{62E62F0A-67F9-1850-8F10-6D92756F70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5754" y="1714190"/>
            <a:ext cx="620113" cy="620113"/>
          </a:xfrm>
          <a:prstGeom prst="rect">
            <a:avLst/>
          </a:prstGeom>
        </p:spPr>
      </p:pic>
      <p:pic>
        <p:nvPicPr>
          <p:cNvPr id="40" name="Graphic 39" descr="Play with solid fill">
            <a:extLst>
              <a:ext uri="{FF2B5EF4-FFF2-40B4-BE49-F238E27FC236}">
                <a16:creationId xmlns:a16="http://schemas.microsoft.com/office/drawing/2014/main" id="{77885C70-6482-D7CD-5D10-26A2928B73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68825" y="1775350"/>
            <a:ext cx="487268" cy="487268"/>
          </a:xfrm>
          <a:prstGeom prst="rect">
            <a:avLst/>
          </a:prstGeom>
        </p:spPr>
      </p:pic>
      <p:pic>
        <p:nvPicPr>
          <p:cNvPr id="41" name="Graphic 40" descr="Handshake with solid fill">
            <a:extLst>
              <a:ext uri="{FF2B5EF4-FFF2-40B4-BE49-F238E27FC236}">
                <a16:creationId xmlns:a16="http://schemas.microsoft.com/office/drawing/2014/main" id="{C4E63631-3989-67D9-F603-8CAB2E34CB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76529" y="1743143"/>
            <a:ext cx="584452" cy="584452"/>
          </a:xfrm>
          <a:prstGeom prst="rect">
            <a:avLst/>
          </a:prstGeom>
        </p:spPr>
      </p:pic>
      <p:pic>
        <p:nvPicPr>
          <p:cNvPr id="42" name="Picture 41">
            <a:extLst>
              <a:ext uri="{FF2B5EF4-FFF2-40B4-BE49-F238E27FC236}">
                <a16:creationId xmlns:a16="http://schemas.microsoft.com/office/drawing/2014/main" id="{67F3B4C6-F24B-6812-31A7-AFED802D1A2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4388" y1="56614" x2="54337" y2="56349"/>
                        <a14:foregroundMark x1="46429" y1="24868" x2="46429" y2="24868"/>
                        <a14:foregroundMark x1="25255" y1="25397" x2="28571" y2="25397"/>
                        <a14:foregroundMark x1="23214" y1="31217" x2="23214" y2="31217"/>
                        <a14:foregroundMark x1="22959" y1="31217" x2="21684" y2="31746"/>
                        <a14:foregroundMark x1="22959" y1="66667" x2="21684" y2="83333"/>
                        <a14:foregroundMark x1="34439" y1="72222" x2="30357" y2="74339"/>
                        <a14:foregroundMark x1="31888" y1="64815" x2="44388" y2="52910"/>
                        <a14:foregroundMark x1="19643" y1="46032" x2="25000" y2="67460"/>
                        <a14:foregroundMark x1="23980" y1="41534" x2="34949" y2="31217"/>
                        <a14:foregroundMark x1="34439" y1="29101" x2="62245" y2="27778"/>
                        <a14:foregroundMark x1="36480" y1="76455" x2="57908" y2="76455"/>
                        <a14:foregroundMark x1="55867" y1="84656" x2="72194" y2="70106"/>
                        <a14:foregroundMark x1="73214" y1="83333" x2="73214" y2="79101"/>
                        <a14:foregroundMark x1="61735" y1="32275" x2="72449" y2="41534"/>
                        <a14:foregroundMark x1="60204" y1="40476" x2="66837" y2="43915"/>
                        <a14:foregroundMark x1="77806" y1="84656" x2="77806" y2="85979"/>
                        <a14:backgroundMark x1="11735" y1="6085" x2="5867" y2="74074"/>
                        <a14:backgroundMark x1="5867" y1="74074" x2="21429" y2="97354"/>
                        <a14:backgroundMark x1="21429" y1="97354" x2="49490" y2="97090"/>
                        <a14:backgroundMark x1="49490" y1="97090" x2="81378" y2="97090"/>
                        <a14:backgroundMark x1="81378" y1="97090" x2="95408" y2="74074"/>
                        <a14:backgroundMark x1="95408" y1="74074" x2="94898" y2="55026"/>
                      </a14:backgroundRemoval>
                    </a14:imgEffect>
                  </a14:imgLayer>
                </a14:imgProps>
              </a:ext>
            </a:extLst>
          </a:blip>
          <a:stretch>
            <a:fillRect/>
          </a:stretch>
        </p:blipFill>
        <p:spPr>
          <a:xfrm>
            <a:off x="8552039" y="1416247"/>
            <a:ext cx="3325844" cy="3207064"/>
          </a:xfrm>
          <a:prstGeom prst="rect">
            <a:avLst/>
          </a:prstGeom>
        </p:spPr>
      </p:pic>
      <p:sp>
        <p:nvSpPr>
          <p:cNvPr id="2" name="Content Placeholder 3">
            <a:extLst>
              <a:ext uri="{FF2B5EF4-FFF2-40B4-BE49-F238E27FC236}">
                <a16:creationId xmlns:a16="http://schemas.microsoft.com/office/drawing/2014/main" id="{B902428D-70C0-BA15-C7B9-9776516561EA}"/>
              </a:ext>
            </a:extLst>
          </p:cNvPr>
          <p:cNvSpPr txBox="1">
            <a:spLocks/>
          </p:cNvSpPr>
          <p:nvPr/>
        </p:nvSpPr>
        <p:spPr>
          <a:xfrm>
            <a:off x="491040" y="861552"/>
            <a:ext cx="4541035" cy="858601"/>
          </a:xfrm>
          <a:prstGeom prst="rect">
            <a:avLst/>
          </a:prstGeom>
        </p:spPr>
        <p:txBody>
          <a:bodyPr>
            <a:noAutofit/>
          </a:bodyPr>
          <a:lstStyle>
            <a:lvl1pPr marL="360000" indent="-360000" algn="l" defTabSz="457200" rtl="0" eaLnBrk="1" latinLnBrk="0" hangingPunct="1">
              <a:spcBef>
                <a:spcPts val="0"/>
              </a:spcBef>
              <a:buClr>
                <a:srgbClr val="024DA1"/>
              </a:buClr>
              <a:buFont typeface="Symbol" panose="05050102010706020507" pitchFamily="18" charset="2"/>
              <a:buChar char="·"/>
              <a:defRPr lang="en-US" sz="1300" b="0" kern="1100" spc="-50" dirty="0">
                <a:solidFill>
                  <a:schemeClr val="tx2"/>
                </a:solidFill>
                <a:latin typeface="+mn-lt"/>
                <a:ea typeface="Open Sans" panose="020B0606030504020204" pitchFamily="34" charset="0"/>
                <a:cs typeface="Arial"/>
              </a:defRPr>
            </a:lvl1pPr>
            <a:lvl2pPr marL="720000" indent="-360000" algn="l" defTabSz="457200" rtl="0" eaLnBrk="1" latinLnBrk="0" hangingPunct="1">
              <a:spcBef>
                <a:spcPts val="0"/>
              </a:spcBef>
              <a:buClr>
                <a:srgbClr val="024DA1"/>
              </a:buClr>
              <a:buFont typeface="Arial" panose="020B0604020202020204" pitchFamily="34" charset="0"/>
              <a:buChar char="○"/>
              <a:defRPr lang="en-US" sz="1300" kern="1100" spc="-50" dirty="0">
                <a:solidFill>
                  <a:schemeClr val="tx2"/>
                </a:solidFill>
                <a:latin typeface="+mn-lt"/>
                <a:ea typeface="Open Sans" panose="020B0606030504020204" pitchFamily="34" charset="0"/>
                <a:cs typeface="Arial"/>
              </a:defRPr>
            </a:lvl2pPr>
            <a:lvl3pPr marL="1080000" indent="-360000" algn="l" defTabSz="457200" rtl="0" eaLnBrk="1" latinLnBrk="0" hangingPunct="1">
              <a:spcBef>
                <a:spcPts val="0"/>
              </a:spcBef>
              <a:buClr>
                <a:srgbClr val="024DA1"/>
              </a:buClr>
              <a:buFont typeface="Arial" panose="020B0604020202020204" pitchFamily="34" charset="0"/>
              <a:buChar char="—"/>
              <a:defRPr sz="1300" kern="1200" spc="-50" baseline="0">
                <a:solidFill>
                  <a:schemeClr val="tx2"/>
                </a:solidFill>
                <a:latin typeface="+mn-lt"/>
                <a:ea typeface="+mn-ea"/>
                <a:cs typeface="+mn-cs"/>
              </a:defRPr>
            </a:lvl3pPr>
            <a:lvl4pPr marL="1440000" indent="-360000" algn="l" defTabSz="457200" rtl="0" eaLnBrk="1" latinLnBrk="0" hangingPunct="1">
              <a:spcBef>
                <a:spcPts val="0"/>
              </a:spcBef>
              <a:buClr>
                <a:srgbClr val="024DA1"/>
              </a:buClr>
              <a:buFont typeface="Symbol" panose="05050102010706020507" pitchFamily="18" charset="2"/>
              <a:buChar char="·"/>
              <a:defRPr sz="1300" kern="1200" spc="-50" baseline="0">
                <a:solidFill>
                  <a:schemeClr val="tx2"/>
                </a:solidFill>
                <a:latin typeface="+mn-lt"/>
                <a:ea typeface="+mn-ea"/>
                <a:cs typeface="+mn-cs"/>
              </a:defRPr>
            </a:lvl4pPr>
            <a:lvl5pPr marL="1800000" indent="-360000" algn="l" defTabSz="457200" rtl="0" eaLnBrk="1" latinLnBrk="0" hangingPunct="1">
              <a:spcBef>
                <a:spcPts val="0"/>
              </a:spcBef>
              <a:buClr>
                <a:srgbClr val="024DA1"/>
              </a:buClr>
              <a:buFont typeface="Arial" panose="020B0604020202020204" pitchFamily="34" charset="0"/>
              <a:buChar char="○"/>
              <a:defRPr sz="1300" kern="1200" spc="-50" baseline="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1083653">
              <a:lnSpc>
                <a:spcPct val="120000"/>
              </a:lnSpc>
              <a:spcBef>
                <a:spcPts val="533"/>
              </a:spcBef>
              <a:spcAft>
                <a:spcPts val="533"/>
              </a:spcAft>
              <a:buNone/>
            </a:pPr>
            <a:r>
              <a:rPr lang="en-IE" sz="3600" b="1" spc="-147" dirty="0">
                <a:solidFill>
                  <a:srgbClr val="164092"/>
                </a:solidFill>
              </a:rPr>
              <a:t>Mediation day</a:t>
            </a:r>
            <a:endParaRPr lang="en-IE" sz="2400" b="1" spc="-147" dirty="0">
              <a:solidFill>
                <a:srgbClr val="164092"/>
              </a:solidFill>
            </a:endParaRPr>
          </a:p>
          <a:p>
            <a:pPr marL="457189" lvl="1" indent="-457189" defTabSz="1083653">
              <a:lnSpc>
                <a:spcPct val="120000"/>
              </a:lnSpc>
              <a:spcBef>
                <a:spcPts val="533"/>
              </a:spcBef>
              <a:spcAft>
                <a:spcPts val="533"/>
              </a:spcAft>
            </a:pPr>
            <a:endParaRPr lang="en-IE" sz="2667" b="1" dirty="0">
              <a:solidFill>
                <a:srgbClr val="164092"/>
              </a:solidFill>
            </a:endParaRPr>
          </a:p>
          <a:p>
            <a:pPr marL="643435" lvl="3" indent="-316073" defTabSz="1083653">
              <a:lnSpc>
                <a:spcPct val="120000"/>
              </a:lnSpc>
              <a:spcBef>
                <a:spcPts val="533"/>
              </a:spcBef>
              <a:spcAft>
                <a:spcPts val="533"/>
              </a:spcAft>
            </a:pPr>
            <a:endParaRPr lang="en-IE" sz="1956" dirty="0">
              <a:solidFill>
                <a:srgbClr val="183D8C"/>
              </a:solidFill>
            </a:endParaRPr>
          </a:p>
        </p:txBody>
      </p:sp>
    </p:spTree>
    <p:extLst>
      <p:ext uri="{BB962C8B-B14F-4D97-AF65-F5344CB8AC3E}">
        <p14:creationId xmlns:p14="http://schemas.microsoft.com/office/powerpoint/2010/main" val="222502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ck and white film board">
            <a:extLst>
              <a:ext uri="{FF2B5EF4-FFF2-40B4-BE49-F238E27FC236}">
                <a16:creationId xmlns:a16="http://schemas.microsoft.com/office/drawing/2014/main" id="{32C0DB74-02C2-CA00-47BE-DB242CECE675}"/>
              </a:ext>
            </a:extLst>
          </p:cNvPr>
          <p:cNvPicPr>
            <a:picLocks noChangeAspect="1"/>
          </p:cNvPicPr>
          <p:nvPr/>
        </p:nvPicPr>
        <p:blipFill>
          <a:blip r:embed="rId3"/>
          <a:srcRect l="35631" r="10596" b="3555"/>
          <a:stretch/>
        </p:blipFill>
        <p:spPr>
          <a:xfrm>
            <a:off x="1925512" y="1484888"/>
            <a:ext cx="3549557" cy="4243824"/>
          </a:xfrm>
          <a:prstGeom prst="rect">
            <a:avLst/>
          </a:prstGeom>
        </p:spPr>
      </p:pic>
      <p:sp>
        <p:nvSpPr>
          <p:cNvPr id="9" name="TextBox 8">
            <a:extLst>
              <a:ext uri="{FF2B5EF4-FFF2-40B4-BE49-F238E27FC236}">
                <a16:creationId xmlns:a16="http://schemas.microsoft.com/office/drawing/2014/main" id="{C307AE50-F549-6840-9349-08E3EFF3904F}"/>
              </a:ext>
            </a:extLst>
          </p:cNvPr>
          <p:cNvSpPr txBox="1"/>
          <p:nvPr/>
        </p:nvSpPr>
        <p:spPr>
          <a:xfrm>
            <a:off x="6513029" y="3261361"/>
            <a:ext cx="4852610" cy="913007"/>
          </a:xfrm>
          <a:prstGeom prst="rect">
            <a:avLst/>
          </a:prstGeom>
          <a:noFill/>
        </p:spPr>
        <p:txBody>
          <a:bodyPr wrap="none" rtlCol="0">
            <a:spAutoFit/>
          </a:bodyPr>
          <a:lstStyle/>
          <a:p>
            <a:r>
              <a:rPr lang="en-US" sz="5333" b="1" dirty="0">
                <a:solidFill>
                  <a:schemeClr val="bg2">
                    <a:lumMod val="10000"/>
                  </a:schemeClr>
                </a:solidFill>
              </a:rPr>
              <a:t>Opening Phase</a:t>
            </a:r>
            <a:endParaRPr lang="en-IE" sz="2400" b="1" dirty="0">
              <a:solidFill>
                <a:schemeClr val="bg2">
                  <a:lumMod val="10000"/>
                </a:schemeClr>
              </a:solidFill>
            </a:endParaRPr>
          </a:p>
        </p:txBody>
      </p:sp>
      <p:sp>
        <p:nvSpPr>
          <p:cNvPr id="7" name="TextBox 6">
            <a:extLst>
              <a:ext uri="{FF2B5EF4-FFF2-40B4-BE49-F238E27FC236}">
                <a16:creationId xmlns:a16="http://schemas.microsoft.com/office/drawing/2014/main" id="{6E00434B-EE96-0282-DB05-F032A94583E4}"/>
              </a:ext>
            </a:extLst>
          </p:cNvPr>
          <p:cNvSpPr txBox="1"/>
          <p:nvPr/>
        </p:nvSpPr>
        <p:spPr>
          <a:xfrm>
            <a:off x="2794000" y="4519414"/>
            <a:ext cx="1737360" cy="584775"/>
          </a:xfrm>
          <a:prstGeom prst="rect">
            <a:avLst/>
          </a:prstGeom>
          <a:noFill/>
        </p:spPr>
        <p:txBody>
          <a:bodyPr wrap="square" rtlCol="0">
            <a:spAutoFit/>
          </a:bodyPr>
          <a:lstStyle/>
          <a:p>
            <a:r>
              <a:rPr lang="en-US" sz="3200" b="1" dirty="0">
                <a:solidFill>
                  <a:schemeClr val="bg1"/>
                </a:solidFill>
              </a:rPr>
              <a:t>ACTION</a:t>
            </a:r>
            <a:endParaRPr lang="en-IE" sz="3200" b="1" dirty="0">
              <a:solidFill>
                <a:schemeClr val="bg1"/>
              </a:solidFill>
            </a:endParaRPr>
          </a:p>
        </p:txBody>
      </p:sp>
    </p:spTree>
    <p:extLst>
      <p:ext uri="{BB962C8B-B14F-4D97-AF65-F5344CB8AC3E}">
        <p14:creationId xmlns:p14="http://schemas.microsoft.com/office/powerpoint/2010/main" val="195960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45A44-D83D-2986-901B-20BA7AA8A8BC}"/>
            </a:ext>
          </a:extLst>
        </p:cNvPr>
        <p:cNvGrpSpPr/>
        <p:nvPr/>
      </p:nvGrpSpPr>
      <p:grpSpPr>
        <a:xfrm>
          <a:off x="0" y="0"/>
          <a:ext cx="0" cy="0"/>
          <a:chOff x="0" y="0"/>
          <a:chExt cx="0" cy="0"/>
        </a:xfrm>
      </p:grpSpPr>
      <p:sp>
        <p:nvSpPr>
          <p:cNvPr id="15" name="TextBox 72">
            <a:extLst>
              <a:ext uri="{FF2B5EF4-FFF2-40B4-BE49-F238E27FC236}">
                <a16:creationId xmlns:a16="http://schemas.microsoft.com/office/drawing/2014/main" id="{F18D5949-2D5C-40CE-ACFA-53FAD18CE03C}"/>
              </a:ext>
            </a:extLst>
          </p:cNvPr>
          <p:cNvSpPr txBox="1"/>
          <p:nvPr/>
        </p:nvSpPr>
        <p:spPr>
          <a:xfrm>
            <a:off x="6846141" y="2194734"/>
            <a:ext cx="2882377" cy="811248"/>
          </a:xfrm>
          <a:prstGeom prst="rect">
            <a:avLst/>
          </a:prstGeom>
        </p:spPr>
        <p:txBody>
          <a:bodyPr wrap="square" lIns="0" tIns="0" rIns="0" bIns="0" rtlCol="0" anchor="t">
            <a:spAutoFit/>
          </a:bodyPr>
          <a:lstStyle/>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OPENING</a:t>
            </a:r>
          </a:p>
          <a:p>
            <a:pPr algn="ctr" defTabSz="857199">
              <a:lnSpc>
                <a:spcPts val="2019"/>
              </a:lnSpc>
              <a:defRPr/>
            </a:pPr>
            <a:endPar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endParaRPr>
          </a:p>
          <a:p>
            <a:pPr algn="ctr" defTabSz="857199">
              <a:lnSpc>
                <a:spcPts val="2019"/>
              </a:lnSpc>
              <a:defRPr/>
            </a:pPr>
            <a:r>
              <a:rPr lang="en-US" sz="3200" b="1" kern="0" spc="35"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Montserrat Classic Bold"/>
              </a:rPr>
              <a:t> STATEMENTS</a:t>
            </a:r>
          </a:p>
        </p:txBody>
      </p:sp>
      <p:graphicFrame>
        <p:nvGraphicFramePr>
          <p:cNvPr id="4" name="Content Placeholder 2">
            <a:extLst>
              <a:ext uri="{FF2B5EF4-FFF2-40B4-BE49-F238E27FC236}">
                <a16:creationId xmlns:a16="http://schemas.microsoft.com/office/drawing/2014/main" id="{E1180588-6BA4-ADA7-FA6D-F55DF8EF44C7}"/>
              </a:ext>
            </a:extLst>
          </p:cNvPr>
          <p:cNvGraphicFramePr>
            <a:graphicFrameLocks noGrp="1"/>
          </p:cNvGraphicFramePr>
          <p:nvPr>
            <p:ph sz="quarter" idx="11"/>
            <p:extLst>
              <p:ext uri="{D42A27DB-BD31-4B8C-83A1-F6EECF244321}">
                <p14:modId xmlns:p14="http://schemas.microsoft.com/office/powerpoint/2010/main" val="2050415124"/>
              </p:ext>
            </p:extLst>
          </p:nvPr>
        </p:nvGraphicFramePr>
        <p:xfrm>
          <a:off x="2773681" y="1148082"/>
          <a:ext cx="6522720" cy="1371566"/>
        </p:xfrm>
        <a:graphic>
          <a:graphicData uri="http://schemas.openxmlformats.org/drawingml/2006/table">
            <a:tbl>
              <a:tblPr firstRow="1" bandRow="1">
                <a:tableStyleId>{5C22544A-7EE6-4342-B048-85BDC9FD1C3A}</a:tableStyleId>
              </a:tblPr>
              <a:tblGrid>
                <a:gridCol w="6522720">
                  <a:extLst>
                    <a:ext uri="{9D8B030D-6E8A-4147-A177-3AD203B41FA5}">
                      <a16:colId xmlns:a16="http://schemas.microsoft.com/office/drawing/2014/main" val="4063602014"/>
                    </a:ext>
                  </a:extLst>
                </a:gridCol>
              </a:tblGrid>
              <a:tr h="504563">
                <a:tc>
                  <a:txBody>
                    <a:bodyPr/>
                    <a:lstStyle/>
                    <a:p>
                      <a:pPr algn="ctr"/>
                      <a:r>
                        <a:rPr lang="en-US" sz="2800" dirty="0">
                          <a:latin typeface="Arial" panose="020B0604020202020204" pitchFamily="34" charset="0"/>
                          <a:cs typeface="Arial" panose="020B0604020202020204" pitchFamily="34" charset="0"/>
                        </a:rPr>
                        <a:t>Topics for discussion</a:t>
                      </a:r>
                      <a:endParaRPr lang="en-IE" sz="28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25106716"/>
                  </a:ext>
                </a:extLst>
              </a:tr>
              <a:tr h="822926">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2800" b="1" kern="1200" dirty="0">
                          <a:solidFill>
                            <a:schemeClr val="dk1"/>
                          </a:solidFill>
                          <a:effectLst/>
                          <a:latin typeface="Arial" panose="020B0604020202020204" pitchFamily="34" charset="0"/>
                          <a:ea typeface="+mn-ea"/>
                          <a:cs typeface="Arial" panose="020B0604020202020204" pitchFamily="34" charset="0"/>
                        </a:rPr>
                        <a:t>- Business use of the mark</a:t>
                      </a:r>
                    </a:p>
                  </a:txBody>
                  <a:tcPr marL="121920" marR="121920" marT="60960" marB="60960"/>
                </a:tc>
                <a:extLst>
                  <a:ext uri="{0D108BD9-81ED-4DB2-BD59-A6C34878D82A}">
                    <a16:rowId xmlns:a16="http://schemas.microsoft.com/office/drawing/2014/main" val="1413769296"/>
                  </a:ext>
                </a:extLst>
              </a:tr>
            </a:tbl>
          </a:graphicData>
        </a:graphic>
      </p:graphicFrame>
      <p:sp>
        <p:nvSpPr>
          <p:cNvPr id="10" name="TextBox 9">
            <a:extLst>
              <a:ext uri="{FF2B5EF4-FFF2-40B4-BE49-F238E27FC236}">
                <a16:creationId xmlns:a16="http://schemas.microsoft.com/office/drawing/2014/main" id="{E127BB10-112A-FA95-899A-994D92D171ED}"/>
              </a:ext>
            </a:extLst>
          </p:cNvPr>
          <p:cNvSpPr txBox="1"/>
          <p:nvPr/>
        </p:nvSpPr>
        <p:spPr>
          <a:xfrm>
            <a:off x="2773681" y="2717647"/>
            <a:ext cx="6522720" cy="800219"/>
          </a:xfrm>
          <a:prstGeom prst="rect">
            <a:avLst/>
          </a:prstGeom>
          <a:solidFill>
            <a:schemeClr val="bg2">
              <a:lumMod val="90000"/>
            </a:schemeClr>
          </a:solidFill>
        </p:spPr>
        <p:txBody>
          <a:bodyPr wrap="square" rtlCol="0">
            <a:spAutoFit/>
          </a:bodyPr>
          <a:lstStyle/>
          <a:p>
            <a:pPr algn="ctr"/>
            <a:r>
              <a:rPr lang="en-US" sz="2800" b="1" dirty="0">
                <a:latin typeface="Arial" panose="020B0604020202020204" pitchFamily="34" charset="0"/>
                <a:cs typeface="Arial" panose="020B0604020202020204" pitchFamily="34" charset="0"/>
              </a:rPr>
              <a:t>- </a:t>
            </a:r>
            <a:r>
              <a:rPr lang="en-US" sz="2800" b="1" kern="1200" dirty="0">
                <a:solidFill>
                  <a:schemeClr val="dk1"/>
                </a:solidFill>
                <a:effectLst/>
                <a:latin typeface="Arial" panose="020B0604020202020204" pitchFamily="34" charset="0"/>
                <a:cs typeface="Arial" panose="020B0604020202020204" pitchFamily="34" charset="0"/>
              </a:rPr>
              <a:t>Brand concerns</a:t>
            </a:r>
          </a:p>
          <a:p>
            <a:r>
              <a:rPr lang="en-US" dirty="0"/>
              <a:t> </a:t>
            </a:r>
            <a:endParaRPr lang="en-IE" dirty="0"/>
          </a:p>
        </p:txBody>
      </p:sp>
      <p:sp>
        <p:nvSpPr>
          <p:cNvPr id="13" name="TextBox 12">
            <a:extLst>
              <a:ext uri="{FF2B5EF4-FFF2-40B4-BE49-F238E27FC236}">
                <a16:creationId xmlns:a16="http://schemas.microsoft.com/office/drawing/2014/main" id="{2F868051-ED34-307D-D706-089FEC7AE4CC}"/>
              </a:ext>
            </a:extLst>
          </p:cNvPr>
          <p:cNvSpPr txBox="1"/>
          <p:nvPr/>
        </p:nvSpPr>
        <p:spPr>
          <a:xfrm>
            <a:off x="2773681" y="3715865"/>
            <a:ext cx="6522720" cy="1231106"/>
          </a:xfrm>
          <a:prstGeom prst="rect">
            <a:avLst/>
          </a:prstGeom>
          <a:solidFill>
            <a:schemeClr val="bg2">
              <a:lumMod val="90000"/>
            </a:schemeClr>
          </a:solidFill>
        </p:spPr>
        <p:txBody>
          <a:bodyPr wrap="square" rtlCol="0">
            <a:spAutoFit/>
          </a:bodyPr>
          <a:lstStyle/>
          <a:p>
            <a:pPr algn="ctr"/>
            <a:r>
              <a:rPr lang="en-US" sz="2800" b="1" dirty="0">
                <a:latin typeface="Arial" panose="020B0604020202020204" pitchFamily="34" charset="0"/>
                <a:cs typeface="Arial" panose="020B0604020202020204" pitchFamily="34" charset="0"/>
              </a:rPr>
              <a:t>- Business development and future ventures</a:t>
            </a:r>
          </a:p>
          <a:p>
            <a:endParaRPr lang="en-IE" dirty="0"/>
          </a:p>
        </p:txBody>
      </p:sp>
    </p:spTree>
    <p:extLst>
      <p:ext uri="{BB962C8B-B14F-4D97-AF65-F5344CB8AC3E}">
        <p14:creationId xmlns:p14="http://schemas.microsoft.com/office/powerpoint/2010/main" val="31628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UIPO Document" ma:contentTypeID="0x01010091172046823F4120B34492AF1EEA9F0B" ma:contentTypeVersion="1" ma:contentTypeDescription="" ma:contentTypeScope="" ma:versionID="84a7f6b9a9324c93f7c429fe637c4145">
  <xsd:schema xmlns:xsd="http://www.w3.org/2001/XMLSchema" xmlns:p="http://schemas.microsoft.com/office/2006/metadata/properties" xmlns:ns2="0e656187-b300-4fb0-8bf4-3a50f872073c" targetNamespace="http://schemas.microsoft.com/office/2006/metadata/properties" ma:root="true" ma:fieldsID="d82bb511108d8e269345fc9bd5c1ab5b" ns2:_="">
    <xsd:import namespace="0e656187-b300-4fb0-8bf4-3a50f872073c"/>
    <xsd:element name="properties">
      <xsd:complexType>
        <xsd:sequence>
          <xsd:element name="documentManagement">
            <xsd:complexType>
              <xsd:all>
                <xsd:element ref="ns2:Document_x0020_Identification_x0020_Number" minOccurs="0"/>
                <xsd:element ref="ns2:Description" minOccurs="0"/>
              </xsd:all>
            </xsd:complexType>
          </xsd:element>
        </xsd:sequence>
      </xsd:complexType>
    </xsd:element>
  </xsd:schema>
  <xsd:schema xmlns:xsd="http://www.w3.org/2001/XMLSchema" xmlns:dms="http://schemas.microsoft.com/office/2006/documentManagement/types" targetNamespace="0e656187-b300-4fb0-8bf4-3a50f872073c" elementFormDefault="qualified">
    <xsd:import namespace="http://schemas.microsoft.com/office/2006/documentManagement/types"/>
    <xsd:element name="Document_x0020_Identification_x0020_Number" ma:readOnly="true" ma:index="8" nillable="true" ma:displayName="Document Identification Number" ma:internalName="Document_x0020_Identification_x0020_Number">
      <xsd:simpleType>
        <xsd:restriction base="dms:Text">
</xsd:restriction>
      </xsd:simpleType>
    </xsd:element>
    <xsd:element name="Description" ma:index="9" nillable="true" ma:displayName="Description" ma:internalName="Description">
      <xsd:simpleType>
        <xsd:restriction base="dms:No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Identification_x0020_Number xmlns="0e656187-b300-4fb0-8bf4-3a50f872073c">0157835311</Document_x0020_Identification_x0020_Number>
    <Description xmlns="0e656187-b300-4fb0-8bf4-3a50f872073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73B1BE-639C-4D61-8472-402AD9A0C2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56187-b300-4fb0-8bf4-3a50f872073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46929965-6D14-484E-BD4B-87F6B85F5034}">
  <ds:schemaRefs>
    <ds:schemaRef ds:uri="http://schemas.openxmlformats.org/package/2006/metadata/core-properties"/>
    <ds:schemaRef ds:uri="0e656187-b300-4fb0-8bf4-3a50f872073c"/>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6C8F934A-3B60-4778-9F09-3BA9DF6C7A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2020</TotalTime>
  <Words>2554</Words>
  <Application>Microsoft Office PowerPoint</Application>
  <PresentationFormat>Widescreen</PresentationFormat>
  <Paragraphs>289</Paragraphs>
  <Slides>19</Slides>
  <Notes>16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19</vt:i4>
      </vt:variant>
    </vt:vector>
  </HeadingPairs>
  <TitlesOfParts>
    <vt:vector size="30" baseType="lpstr">
      <vt:lpstr>Aptos</vt:lpstr>
      <vt:lpstr>Aptos Display</vt:lpstr>
      <vt:lpstr>Arial</vt:lpstr>
      <vt:lpstr>Calibri</vt:lpstr>
      <vt:lpstr>Open Sans</vt:lpstr>
      <vt:lpstr>Symbol</vt:lpstr>
      <vt:lpstr>Tema de Office</vt:lpstr>
      <vt:lpstr>Tema de Office</vt:lpstr>
      <vt:lpstr>Tema de Office</vt:lpstr>
      <vt:lpstr>Tema de Office</vt:lpstr>
      <vt:lpstr>Tema de Office</vt:lpstr>
      <vt:lpstr>Session IX - Master Mediator Commentary on Mediation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Mediation in Action</dc:title>
  <dc:creator>GARCIA FIGUEROA Alicia</dc:creator>
  <cp:lastModifiedBy>ORTS MORENO María Soledad</cp:lastModifiedBy>
  <cp:revision>27</cp:revision>
  <dcterms:created xsi:type="dcterms:W3CDTF">2022-01-18T15:08:34Z</dcterms:created>
  <dcterms:modified xsi:type="dcterms:W3CDTF">2025-10-08T16:52:39Z</dcterms:modified>
</cp:coreProperties>
</file>